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14"/>
  </p:notesMasterIdLst>
  <p:handoutMasterIdLst>
    <p:handoutMasterId r:id="rId15"/>
  </p:handoutMasterIdLst>
  <p:sldIdLst>
    <p:sldId id="256" r:id="rId2"/>
    <p:sldId id="260" r:id="rId3"/>
    <p:sldId id="272" r:id="rId4"/>
    <p:sldId id="262" r:id="rId5"/>
    <p:sldId id="263" r:id="rId6"/>
    <p:sldId id="273" r:id="rId7"/>
    <p:sldId id="270" r:id="rId8"/>
    <p:sldId id="269" r:id="rId9"/>
    <p:sldId id="265" r:id="rId10"/>
    <p:sldId id="271" r:id="rId11"/>
    <p:sldId id="274" r:id="rId12"/>
    <p:sldId id="268" r:id="rId13"/>
  </p:sldIdLst>
  <p:sldSz cx="9144000" cy="6858000" type="screen4x3"/>
  <p:notesSz cx="6669088" cy="9926638"/>
  <p:defaultTextStyle>
    <a:defPPr>
      <a:defRPr lang="de-DE"/>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5B1B"/>
    <a:srgbClr val="00279F"/>
    <a:srgbClr val="FC0128"/>
    <a:srgbClr val="F57B49"/>
    <a:srgbClr val="CECECE"/>
    <a:srgbClr val="66FF99"/>
    <a:srgbClr val="006600"/>
    <a:srgbClr val="0073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p:normalViewPr>
  <p:slideViewPr>
    <p:cSldViewPr>
      <p:cViewPr varScale="1">
        <p:scale>
          <a:sx n="80" d="100"/>
          <a:sy n="80" d="100"/>
        </p:scale>
        <p:origin x="-1445" y="-8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90" d="100"/>
          <a:sy n="90" d="100"/>
        </p:scale>
        <p:origin x="-2558" y="-58"/>
      </p:cViewPr>
      <p:guideLst>
        <p:guide orient="horz" pos="3126"/>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7"/>
          <p:cNvSpPr>
            <a:spLocks noChangeArrowheads="1"/>
          </p:cNvSpPr>
          <p:nvPr/>
        </p:nvSpPr>
        <p:spPr bwMode="auto">
          <a:xfrm>
            <a:off x="0" y="0"/>
            <a:ext cx="6669088" cy="763588"/>
          </a:xfrm>
          <a:prstGeom prst="rect">
            <a:avLst/>
          </a:prstGeom>
          <a:solidFill>
            <a:srgbClr val="006600"/>
          </a:solidFill>
          <a:ln w="12700">
            <a:noFill/>
            <a:miter lim="800000"/>
            <a:headEnd type="none" w="sm" len="sm"/>
            <a:tailEnd type="none" w="sm" len="sm"/>
          </a:ln>
          <a:effectLst/>
        </p:spPr>
        <p:txBody>
          <a:bodyPr wrap="none" lIns="90727" tIns="45363" rIns="90727" bIns="45363" anchor="ctr"/>
          <a:lstStyle/>
          <a:p>
            <a:endParaRPr lang="de-AT"/>
          </a:p>
        </p:txBody>
      </p:sp>
      <p:sp>
        <p:nvSpPr>
          <p:cNvPr id="4101" name="Rectangle 5"/>
          <p:cNvSpPr>
            <a:spLocks noGrp="1" noChangeArrowheads="1"/>
          </p:cNvSpPr>
          <p:nvPr>
            <p:ph type="sldNum" sz="quarter" idx="3"/>
          </p:nvPr>
        </p:nvSpPr>
        <p:spPr bwMode="auto">
          <a:xfrm>
            <a:off x="3051962" y="9643840"/>
            <a:ext cx="562246" cy="241300"/>
          </a:xfrm>
          <a:prstGeom prst="rect">
            <a:avLst/>
          </a:prstGeom>
          <a:noFill/>
          <a:ln w="9525">
            <a:noFill/>
            <a:miter lim="800000"/>
            <a:headEnd/>
            <a:tailEnd/>
          </a:ln>
          <a:effectLst/>
        </p:spPr>
        <p:txBody>
          <a:bodyPr vert="horz" wrap="square" lIns="19202" tIns="0" rIns="19202" bIns="0" numCol="1" anchor="b" anchorCtr="0" compatLnSpc="1">
            <a:prstTxWarp prst="textNoShape">
              <a:avLst/>
            </a:prstTxWarp>
          </a:bodyPr>
          <a:lstStyle>
            <a:lvl1pPr algn="ctr" defTabSz="768657" eaLnBrk="0" hangingPunct="0">
              <a:defRPr sz="1000">
                <a:latin typeface="Arial" charset="0"/>
              </a:defRPr>
            </a:lvl1pPr>
          </a:lstStyle>
          <a:p>
            <a:fld id="{FFE17770-DFAE-4C9A-8205-47A215C9007F}" type="slidenum">
              <a:rPr lang="de-DE"/>
              <a:pPr/>
              <a:t>‹Nr.›</a:t>
            </a:fld>
            <a:endParaRPr lang="de-DE" dirty="0"/>
          </a:p>
        </p:txBody>
      </p:sp>
      <p:sp>
        <p:nvSpPr>
          <p:cNvPr id="4105" name="Text Box 9"/>
          <p:cNvSpPr txBox="1">
            <a:spLocks noChangeArrowheads="1"/>
          </p:cNvSpPr>
          <p:nvPr/>
        </p:nvSpPr>
        <p:spPr bwMode="auto">
          <a:xfrm>
            <a:off x="438063" y="210791"/>
            <a:ext cx="5227796" cy="338720"/>
          </a:xfrm>
          <a:prstGeom prst="rect">
            <a:avLst/>
          </a:prstGeom>
          <a:noFill/>
          <a:ln w="12700">
            <a:noFill/>
            <a:miter lim="800000"/>
            <a:headEnd type="none" w="sm" len="sm"/>
            <a:tailEnd type="none" w="sm" len="sm"/>
          </a:ln>
          <a:effectLst/>
        </p:spPr>
        <p:txBody>
          <a:bodyPr wrap="square" lIns="90890" tIns="45445" rIns="90890" bIns="45445">
            <a:spAutoFit/>
          </a:bodyPr>
          <a:lstStyle/>
          <a:p>
            <a:pPr algn="ctr" defTabSz="757632">
              <a:spcBef>
                <a:spcPct val="50000"/>
              </a:spcBef>
            </a:pPr>
            <a:r>
              <a:rPr lang="de-DE" sz="1600" b="1" dirty="0">
                <a:solidFill>
                  <a:schemeClr val="bg1"/>
                </a:solidFill>
                <a:latin typeface="Arial" charset="0"/>
              </a:rPr>
              <a:t>5. Vernetzungstreffen „Lebensmittel sind kostbar“ </a:t>
            </a:r>
            <a:endParaRPr lang="de-AT" sz="1600" b="1" dirty="0">
              <a:solidFill>
                <a:schemeClr val="bg1"/>
              </a:solidFill>
              <a:latin typeface="Arial" charset="0"/>
            </a:endParaRPr>
          </a:p>
        </p:txBody>
      </p:sp>
      <p:sp>
        <p:nvSpPr>
          <p:cNvPr id="4113" name="Rectangle 17"/>
          <p:cNvSpPr>
            <a:spLocks noChangeArrowheads="1"/>
          </p:cNvSpPr>
          <p:nvPr/>
        </p:nvSpPr>
        <p:spPr bwMode="auto">
          <a:xfrm>
            <a:off x="4569924" y="771635"/>
            <a:ext cx="1766147" cy="216024"/>
          </a:xfrm>
          <a:prstGeom prst="rect">
            <a:avLst/>
          </a:prstGeom>
          <a:noFill/>
          <a:ln w="12700">
            <a:noFill/>
            <a:miter lim="800000"/>
            <a:headEnd type="none" w="sm" len="sm"/>
            <a:tailEnd type="none" w="sm" len="sm"/>
          </a:ln>
          <a:effectLst/>
        </p:spPr>
        <p:txBody>
          <a:bodyPr lIns="90890" tIns="45445" rIns="90890" bIns="45445"/>
          <a:lstStyle/>
          <a:p>
            <a:pPr defTabSz="757632"/>
            <a:r>
              <a:rPr lang="de-DE" sz="800" dirty="0">
                <a:latin typeface="Arial" charset="0"/>
              </a:rPr>
              <a:t>GZ.: </a:t>
            </a:r>
            <a:r>
              <a:rPr lang="de-DE" sz="800" dirty="0">
                <a:latin typeface="Arial" charset="0"/>
              </a:rPr>
              <a:t>ABT14–49.03-26/2010-114-2</a:t>
            </a:r>
            <a:endParaRPr lang="de-DE" sz="800" dirty="0">
              <a:latin typeface="Arial" charset="0"/>
            </a:endParaRPr>
          </a:p>
        </p:txBody>
      </p:sp>
      <p:pic>
        <p:nvPicPr>
          <p:cNvPr id="4114" name="Picture 18" descr="wappenflaeche"/>
          <p:cNvPicPr>
            <a:picLocks noChangeAspect="1" noChangeArrowheads="1"/>
          </p:cNvPicPr>
          <p:nvPr/>
        </p:nvPicPr>
        <p:blipFill>
          <a:blip r:embed="rId2" cstate="print"/>
          <a:srcRect/>
          <a:stretch>
            <a:fillRect/>
          </a:stretch>
        </p:blipFill>
        <p:spPr bwMode="auto">
          <a:xfrm>
            <a:off x="5731492" y="0"/>
            <a:ext cx="937597" cy="763588"/>
          </a:xfrm>
          <a:prstGeom prst="rect">
            <a:avLst/>
          </a:prstGeom>
          <a:noFill/>
        </p:spPr>
      </p:pic>
      <p:pic>
        <p:nvPicPr>
          <p:cNvPr id="14" name="Grafik 13" descr="A14_AW_NH_Das_Land-2.jpg"/>
          <p:cNvPicPr>
            <a:picLocks noChangeAspect="1"/>
          </p:cNvPicPr>
          <p:nvPr/>
        </p:nvPicPr>
        <p:blipFill>
          <a:blip r:embed="rId3" cstate="print"/>
          <a:stretch>
            <a:fillRect/>
          </a:stretch>
        </p:blipFill>
        <p:spPr>
          <a:xfrm>
            <a:off x="4676815" y="8923760"/>
            <a:ext cx="1552365" cy="852831"/>
          </a:xfrm>
          <a:prstGeom prst="rect">
            <a:avLst/>
          </a:prstGeom>
        </p:spPr>
      </p:pic>
      <p:cxnSp>
        <p:nvCxnSpPr>
          <p:cNvPr id="15" name="Gerade Verbindung 14"/>
          <p:cNvCxnSpPr/>
          <p:nvPr/>
        </p:nvCxnSpPr>
        <p:spPr bwMode="auto">
          <a:xfrm flipV="1">
            <a:off x="438064" y="9571547"/>
            <a:ext cx="5794220" cy="284"/>
          </a:xfrm>
          <a:prstGeom prst="line">
            <a:avLst/>
          </a:prstGeom>
          <a:solidFill>
            <a:schemeClr val="accent1"/>
          </a:solidFill>
          <a:ln w="9525" cap="flat" cmpd="sng" algn="ctr">
            <a:solidFill>
              <a:schemeClr val="tx1"/>
            </a:solidFill>
            <a:prstDash val="solid"/>
            <a:round/>
            <a:headEnd type="none" w="sm" len="sm"/>
            <a:tailEnd type="none" w="sm" len="sm"/>
          </a:ln>
          <a:effectLst/>
        </p:spPr>
      </p:cxnSp>
      <p:cxnSp>
        <p:nvCxnSpPr>
          <p:cNvPr id="16" name="Gerade Verbindung 15"/>
          <p:cNvCxnSpPr/>
          <p:nvPr/>
        </p:nvCxnSpPr>
        <p:spPr bwMode="auto">
          <a:xfrm flipH="1">
            <a:off x="6229180" y="9231683"/>
            <a:ext cx="4456" cy="340149"/>
          </a:xfrm>
          <a:prstGeom prst="line">
            <a:avLst/>
          </a:prstGeom>
          <a:solidFill>
            <a:schemeClr val="accent1"/>
          </a:solidFill>
          <a:ln w="9525" cap="flat" cmpd="sng" algn="ctr">
            <a:solidFill>
              <a:schemeClr val="tx1"/>
            </a:solidFill>
            <a:prstDash val="solid"/>
            <a:round/>
            <a:headEnd type="none" w="sm" len="sm"/>
            <a:tailEnd type="none" w="sm" len="sm"/>
          </a:ln>
          <a:effectLst/>
        </p:spPr>
      </p:cxnSp>
      <p:sp>
        <p:nvSpPr>
          <p:cNvPr id="17" name="Rectangle 4146"/>
          <p:cNvSpPr>
            <a:spLocks noChangeArrowheads="1"/>
          </p:cNvSpPr>
          <p:nvPr/>
        </p:nvSpPr>
        <p:spPr bwMode="auto">
          <a:xfrm>
            <a:off x="351063" y="9571831"/>
            <a:ext cx="2347668" cy="216024"/>
          </a:xfrm>
          <a:prstGeom prst="rect">
            <a:avLst/>
          </a:prstGeom>
          <a:noFill/>
          <a:ln w="9525">
            <a:noFill/>
            <a:miter lim="800000"/>
            <a:headEnd/>
            <a:tailEnd/>
          </a:ln>
          <a:effectLst/>
        </p:spPr>
        <p:txBody>
          <a:bodyPr lIns="90727" tIns="45363" rIns="90727" bIns="45363"/>
          <a:lstStyle/>
          <a:p>
            <a:r>
              <a:rPr lang="de-DE" sz="800" dirty="0">
                <a:latin typeface="Arial" charset="0"/>
              </a:rPr>
              <a:t>Folie Nr.: </a:t>
            </a:r>
            <a:fld id="{7FBDC331-0F62-4684-A705-269869E55DC8}" type="slidenum">
              <a:rPr lang="de-DE" sz="800">
                <a:latin typeface="Arial" charset="0"/>
              </a:rPr>
              <a:pPr/>
              <a:t>‹Nr.›</a:t>
            </a:fld>
            <a:r>
              <a:rPr lang="de-DE" sz="800" dirty="0">
                <a:latin typeface="Arial" charset="0"/>
              </a:rPr>
              <a:t> / </a:t>
            </a:r>
            <a:r>
              <a:rPr lang="de-DE" sz="800" dirty="0">
                <a:latin typeface="Arial" charset="0"/>
              </a:rPr>
              <a:t> 19.05.2015</a:t>
            </a:r>
            <a:endParaRPr lang="de-DE" sz="800" dirty="0">
              <a:latin typeface="Arial" charset="0"/>
            </a:endParaRPr>
          </a:p>
        </p:txBody>
      </p:sp>
      <p:sp>
        <p:nvSpPr>
          <p:cNvPr id="21" name="Text Box 44"/>
          <p:cNvSpPr txBox="1">
            <a:spLocks noChangeArrowheads="1"/>
          </p:cNvSpPr>
          <p:nvPr/>
        </p:nvSpPr>
        <p:spPr bwMode="auto">
          <a:xfrm>
            <a:off x="367417" y="786856"/>
            <a:ext cx="4380044" cy="216024"/>
          </a:xfrm>
          <a:prstGeom prst="rect">
            <a:avLst/>
          </a:prstGeom>
          <a:noFill/>
          <a:ln w="12700" algn="ctr">
            <a:noFill/>
            <a:miter lim="800000"/>
            <a:headEnd type="none" w="sm" len="sm"/>
            <a:tailEnd type="none" w="sm" len="sm"/>
          </a:ln>
          <a:effectLst/>
        </p:spPr>
        <p:txBody>
          <a:bodyPr lIns="90727" tIns="45363" rIns="90727" bIns="45363"/>
          <a:lstStyle>
            <a:defPPr>
              <a:defRPr lang="de-DE"/>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a:lstStyle>
          <a:p>
            <a:pPr defTabSz="756056">
              <a:defRPr/>
            </a:pPr>
            <a:r>
              <a:rPr lang="de-AT" sz="800" dirty="0">
                <a:latin typeface="Arial" pitchFamily="34" charset="0"/>
                <a:cs typeface="Arial" pitchFamily="34" charset="0"/>
              </a:rPr>
              <a:t>WEB: </a:t>
            </a:r>
            <a:r>
              <a:rPr lang="de-AT" sz="800" dirty="0">
                <a:latin typeface="Arial" pitchFamily="34" charset="0"/>
                <a:cs typeface="Arial" pitchFamily="34" charset="0"/>
              </a:rPr>
              <a:t> www.nachhaltigkeit.steiermark.at – </a:t>
            </a:r>
            <a:r>
              <a:rPr lang="de-AT" sz="800" dirty="0">
                <a:latin typeface="Arial" pitchFamily="34" charset="0"/>
                <a:cs typeface="Arial" pitchFamily="34" charset="0"/>
              </a:rPr>
              <a:t>E-Mail: abfallwirtschaft@stmk.gv.at </a:t>
            </a:r>
            <a:endParaRPr lang="de-AT" sz="800" dirty="0">
              <a:latin typeface="Arial" pitchFamily="34" charset="0"/>
              <a:cs typeface="Arial" pitchFamily="34" charset="0"/>
            </a:endParaRPr>
          </a:p>
        </p:txBody>
      </p:sp>
    </p:spTree>
    <p:extLst>
      <p:ext uri="{BB962C8B-B14F-4D97-AF65-F5344CB8AC3E}">
        <p14:creationId xmlns:p14="http://schemas.microsoft.com/office/powerpoint/2010/main" val="310524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557" y="9525"/>
            <a:ext cx="2890666" cy="463550"/>
          </a:xfrm>
          <a:prstGeom prst="rect">
            <a:avLst/>
          </a:prstGeom>
          <a:noFill/>
          <a:ln w="9525">
            <a:noFill/>
            <a:miter lim="800000"/>
            <a:headEnd/>
            <a:tailEnd/>
          </a:ln>
          <a:effectLst/>
        </p:spPr>
        <p:txBody>
          <a:bodyPr vert="horz" wrap="square" lIns="19202" tIns="0" rIns="19202" bIns="0" numCol="1" anchor="t" anchorCtr="0" compatLnSpc="1">
            <a:prstTxWarp prst="textNoShape">
              <a:avLst/>
            </a:prstTxWarp>
          </a:bodyPr>
          <a:lstStyle>
            <a:lvl1pPr defTabSz="768657" eaLnBrk="0" hangingPunct="0">
              <a:defRPr sz="1000" i="1"/>
            </a:lvl1pPr>
          </a:lstStyle>
          <a:p>
            <a:r>
              <a:rPr lang="de-DE"/>
              <a:t>Veranstaltung</a:t>
            </a:r>
          </a:p>
        </p:txBody>
      </p:sp>
      <p:sp>
        <p:nvSpPr>
          <p:cNvPr id="2051" name="Rectangle 3"/>
          <p:cNvSpPr>
            <a:spLocks noGrp="1" noChangeArrowheads="1"/>
          </p:cNvSpPr>
          <p:nvPr>
            <p:ph type="dt" idx="1"/>
          </p:nvPr>
        </p:nvSpPr>
        <p:spPr bwMode="auto">
          <a:xfrm>
            <a:off x="3778423" y="9525"/>
            <a:ext cx="2890665" cy="463550"/>
          </a:xfrm>
          <a:prstGeom prst="rect">
            <a:avLst/>
          </a:prstGeom>
          <a:noFill/>
          <a:ln w="9525">
            <a:noFill/>
            <a:miter lim="800000"/>
            <a:headEnd/>
            <a:tailEnd/>
          </a:ln>
          <a:effectLst/>
        </p:spPr>
        <p:txBody>
          <a:bodyPr vert="horz" wrap="square" lIns="19202" tIns="0" rIns="19202" bIns="0" numCol="1" anchor="t" anchorCtr="0" compatLnSpc="1">
            <a:prstTxWarp prst="textNoShape">
              <a:avLst/>
            </a:prstTxWarp>
          </a:bodyPr>
          <a:lstStyle>
            <a:lvl1pPr algn="r" defTabSz="768657" eaLnBrk="0" hangingPunct="0">
              <a:defRPr sz="1000" i="1"/>
            </a:lvl1pPr>
          </a:lstStyle>
          <a:p>
            <a:endParaRPr lang="de-DE"/>
          </a:p>
        </p:txBody>
      </p:sp>
      <p:sp>
        <p:nvSpPr>
          <p:cNvPr id="2052" name="Rectangle 4"/>
          <p:cNvSpPr>
            <a:spLocks noGrp="1" noChangeArrowheads="1"/>
          </p:cNvSpPr>
          <p:nvPr>
            <p:ph type="ftr" sz="quarter" idx="4"/>
          </p:nvPr>
        </p:nvSpPr>
        <p:spPr bwMode="auto">
          <a:xfrm>
            <a:off x="-1557" y="9451975"/>
            <a:ext cx="2890666" cy="463550"/>
          </a:xfrm>
          <a:prstGeom prst="rect">
            <a:avLst/>
          </a:prstGeom>
          <a:noFill/>
          <a:ln w="9525">
            <a:noFill/>
            <a:miter lim="800000"/>
            <a:headEnd/>
            <a:tailEnd/>
          </a:ln>
          <a:effectLst/>
        </p:spPr>
        <p:txBody>
          <a:bodyPr vert="horz" wrap="square" lIns="19202" tIns="0" rIns="19202" bIns="0" numCol="1" anchor="b" anchorCtr="0" compatLnSpc="1">
            <a:prstTxWarp prst="textNoShape">
              <a:avLst/>
            </a:prstTxWarp>
          </a:bodyPr>
          <a:lstStyle>
            <a:lvl1pPr defTabSz="768657" eaLnBrk="0" hangingPunct="0">
              <a:defRPr sz="1000" i="1"/>
            </a:lvl1pPr>
          </a:lstStyle>
          <a:p>
            <a:endParaRPr lang="de-DE"/>
          </a:p>
        </p:txBody>
      </p:sp>
      <p:sp>
        <p:nvSpPr>
          <p:cNvPr id="2053" name="Rectangle 5"/>
          <p:cNvSpPr>
            <a:spLocks noGrp="1" noChangeArrowheads="1"/>
          </p:cNvSpPr>
          <p:nvPr>
            <p:ph type="sldNum" sz="quarter" idx="5"/>
          </p:nvPr>
        </p:nvSpPr>
        <p:spPr bwMode="auto">
          <a:xfrm>
            <a:off x="3778423" y="9451975"/>
            <a:ext cx="2890665" cy="463550"/>
          </a:xfrm>
          <a:prstGeom prst="rect">
            <a:avLst/>
          </a:prstGeom>
          <a:noFill/>
          <a:ln w="9525">
            <a:noFill/>
            <a:miter lim="800000"/>
            <a:headEnd/>
            <a:tailEnd/>
          </a:ln>
          <a:effectLst/>
        </p:spPr>
        <p:txBody>
          <a:bodyPr vert="horz" wrap="square" lIns="19202" tIns="0" rIns="19202" bIns="0" numCol="1" anchor="b" anchorCtr="0" compatLnSpc="1">
            <a:prstTxWarp prst="textNoShape">
              <a:avLst/>
            </a:prstTxWarp>
          </a:bodyPr>
          <a:lstStyle>
            <a:lvl1pPr algn="r" defTabSz="768657" eaLnBrk="0" hangingPunct="0">
              <a:defRPr sz="1000" i="1"/>
            </a:lvl1pPr>
          </a:lstStyle>
          <a:p>
            <a:fld id="{6258AEE2-9534-40B1-A36B-5A1428596F44}" type="slidenum">
              <a:rPr lang="de-DE"/>
              <a:pPr/>
              <a:t>‹Nr.›</a:t>
            </a:fld>
            <a:endParaRPr lang="de-DE"/>
          </a:p>
        </p:txBody>
      </p:sp>
      <p:sp>
        <p:nvSpPr>
          <p:cNvPr id="2054" name="Rectangle 6"/>
          <p:cNvSpPr>
            <a:spLocks noGrp="1" noChangeArrowheads="1"/>
          </p:cNvSpPr>
          <p:nvPr>
            <p:ph type="body" sz="quarter" idx="3"/>
          </p:nvPr>
        </p:nvSpPr>
        <p:spPr bwMode="auto">
          <a:xfrm>
            <a:off x="887758" y="4729163"/>
            <a:ext cx="4892015" cy="4487862"/>
          </a:xfrm>
          <a:prstGeom prst="rect">
            <a:avLst/>
          </a:prstGeom>
          <a:noFill/>
          <a:ln w="9525">
            <a:noFill/>
            <a:miter lim="800000"/>
            <a:headEnd/>
            <a:tailEnd/>
          </a:ln>
          <a:effectLst/>
        </p:spPr>
        <p:txBody>
          <a:bodyPr vert="horz" wrap="square" lIns="92807" tIns="46405" rIns="92807" bIns="46405" numCol="1" anchor="t" anchorCtr="0" compatLnSpc="1">
            <a:prstTxWarp prst="textNoShape">
              <a:avLst/>
            </a:prstTxWarp>
          </a:bodyPr>
          <a:lstStyle/>
          <a:p>
            <a:pPr lvl="0"/>
            <a:r>
              <a:rPr lang="de-DE" smtClean="0"/>
              <a:t>Klicken Sie, um die Formate des Vorlagentextes zu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2055" name="Rectangle 7"/>
          <p:cNvSpPr>
            <a:spLocks noGrp="1" noRot="1" noChangeAspect="1" noChangeArrowheads="1" noTextEdit="1"/>
          </p:cNvSpPr>
          <p:nvPr>
            <p:ph type="sldImg" idx="2"/>
          </p:nvPr>
        </p:nvSpPr>
        <p:spPr bwMode="auto">
          <a:xfrm>
            <a:off x="1016000" y="863600"/>
            <a:ext cx="4637088" cy="3478213"/>
          </a:xfrm>
          <a:prstGeom prst="rect">
            <a:avLst/>
          </a:prstGeom>
          <a:noFill/>
          <a:ln w="12700">
            <a:solidFill>
              <a:schemeClr val="tx1"/>
            </a:solidFill>
            <a:miter lim="800000"/>
            <a:headEnd/>
            <a:tailEnd/>
          </a:ln>
          <a:effectLst/>
        </p:spPr>
      </p:sp>
    </p:spTree>
    <p:extLst>
      <p:ext uri="{BB962C8B-B14F-4D97-AF65-F5344CB8AC3E}">
        <p14:creationId xmlns:p14="http://schemas.microsoft.com/office/powerpoint/2010/main" val="3976786362"/>
      </p:ext>
    </p:extLst>
  </p:cSld>
  <p:clrMap bg1="lt1" tx1="dk1" bg2="lt2" tx2="dk2" accent1="accent1" accent2="accent2" accent3="accent3" accent4="accent4" accent5="accent5" accent6="accent6" hlink="hlink" folHlink="folHlink"/>
  <p:hf ftr="0" dt="0"/>
  <p:notesStyle>
    <a:lvl1pPr algn="l" defTabSz="762000" rtl="0" eaLnBrk="0" fontAlgn="base" hangingPunct="0">
      <a:spcBef>
        <a:spcPct val="30000"/>
      </a:spcBef>
      <a:spcAft>
        <a:spcPct val="0"/>
      </a:spcAft>
      <a:defRPr sz="1200" kern="1200">
        <a:solidFill>
          <a:schemeClr val="tx1"/>
        </a:solidFill>
        <a:latin typeface="Arial" charset="0"/>
        <a:ea typeface="+mn-ea"/>
        <a:cs typeface="+mn-cs"/>
      </a:defRPr>
    </a:lvl1pPr>
    <a:lvl2pPr marL="457200" algn="l" defTabSz="762000" rtl="0" eaLnBrk="0" fontAlgn="base" hangingPunct="0">
      <a:spcBef>
        <a:spcPct val="30000"/>
      </a:spcBef>
      <a:spcAft>
        <a:spcPct val="0"/>
      </a:spcAft>
      <a:defRPr sz="1200" kern="1200">
        <a:solidFill>
          <a:schemeClr val="tx1"/>
        </a:solidFill>
        <a:latin typeface="Arial" charset="0"/>
        <a:ea typeface="+mn-ea"/>
        <a:cs typeface="+mn-cs"/>
      </a:defRPr>
    </a:lvl2pPr>
    <a:lvl3pPr marL="914400" algn="l" defTabSz="762000" rtl="0" eaLnBrk="0" fontAlgn="base" hangingPunct="0">
      <a:spcBef>
        <a:spcPct val="30000"/>
      </a:spcBef>
      <a:spcAft>
        <a:spcPct val="0"/>
      </a:spcAft>
      <a:defRPr sz="1200" kern="1200">
        <a:solidFill>
          <a:schemeClr val="tx1"/>
        </a:solidFill>
        <a:latin typeface="Arial" charset="0"/>
        <a:ea typeface="+mn-ea"/>
        <a:cs typeface="+mn-cs"/>
      </a:defRPr>
    </a:lvl3pPr>
    <a:lvl4pPr marL="1371600" algn="l" defTabSz="762000" rtl="0" eaLnBrk="0" fontAlgn="base" hangingPunct="0">
      <a:spcBef>
        <a:spcPct val="30000"/>
      </a:spcBef>
      <a:spcAft>
        <a:spcPct val="0"/>
      </a:spcAft>
      <a:defRPr sz="1200" kern="1200">
        <a:solidFill>
          <a:schemeClr val="tx1"/>
        </a:solidFill>
        <a:latin typeface="Arial" charset="0"/>
        <a:ea typeface="+mn-ea"/>
        <a:cs typeface="+mn-cs"/>
      </a:defRPr>
    </a:lvl4pPr>
    <a:lvl5pPr marL="1828800" algn="l" defTabSz="762000"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de-DE"/>
              <a:t>Veranstaltung</a:t>
            </a:r>
          </a:p>
        </p:txBody>
      </p:sp>
      <p:sp>
        <p:nvSpPr>
          <p:cNvPr id="7" name="Rectangle 5"/>
          <p:cNvSpPr>
            <a:spLocks noGrp="1" noChangeArrowheads="1"/>
          </p:cNvSpPr>
          <p:nvPr>
            <p:ph type="sldNum" sz="quarter" idx="5"/>
          </p:nvPr>
        </p:nvSpPr>
        <p:spPr>
          <a:ln/>
        </p:spPr>
        <p:txBody>
          <a:bodyPr/>
          <a:lstStyle/>
          <a:p>
            <a:fld id="{3A04E1E3-3189-45BA-8FF6-A42BA945483A}" type="slidenum">
              <a:rPr lang="de-DE"/>
              <a:pPr/>
              <a:t>1</a:t>
            </a:fld>
            <a:endParaRPr lang="de-DE"/>
          </a:p>
        </p:txBody>
      </p:sp>
      <p:sp>
        <p:nvSpPr>
          <p:cNvPr id="171010" name="Rectangle 1026"/>
          <p:cNvSpPr>
            <a:spLocks noGrp="1" noRot="1" noChangeAspect="1" noChangeArrowheads="1" noTextEdit="1"/>
          </p:cNvSpPr>
          <p:nvPr>
            <p:ph type="sldImg"/>
          </p:nvPr>
        </p:nvSpPr>
        <p:spPr>
          <a:ln/>
        </p:spPr>
      </p:sp>
      <p:sp>
        <p:nvSpPr>
          <p:cNvPr id="171011" name="Rectangle 1027"/>
          <p:cNvSpPr>
            <a:spLocks noGrp="1" noChangeArrowheads="1"/>
          </p:cNvSpPr>
          <p:nvPr>
            <p:ph type="body" idx="1"/>
          </p:nvPr>
        </p:nvSpPr>
        <p:spPr/>
        <p:txBody>
          <a:bodyPr/>
          <a:lstStyle/>
          <a:p>
            <a:endParaRPr lang="de-A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fld id="{E05BE3CE-223E-4D96-9D30-1DA8149A3520}" type="slidenum">
              <a:rPr lang="de-CH" smtClean="0"/>
              <a:pPr/>
              <a:t>6</a:t>
            </a:fld>
            <a:endParaRPr lang="de-CH"/>
          </a:p>
        </p:txBody>
      </p:sp>
    </p:spTree>
    <p:extLst>
      <p:ext uri="{BB962C8B-B14F-4D97-AF65-F5344CB8AC3E}">
        <p14:creationId xmlns:p14="http://schemas.microsoft.com/office/powerpoint/2010/main" val="296789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53603" name="Rectangle 4099"/>
          <p:cNvSpPr>
            <a:spLocks noChangeArrowheads="1"/>
          </p:cNvSpPr>
          <p:nvPr/>
        </p:nvSpPr>
        <p:spPr bwMode="auto">
          <a:xfrm>
            <a:off x="0" y="0"/>
            <a:ext cx="9144000" cy="1484784"/>
          </a:xfrm>
          <a:prstGeom prst="rect">
            <a:avLst/>
          </a:prstGeom>
          <a:solidFill>
            <a:srgbClr val="007349"/>
          </a:solidFill>
          <a:ln w="9525">
            <a:noFill/>
            <a:miter lim="800000"/>
            <a:headEnd/>
            <a:tailEnd/>
          </a:ln>
          <a:effectLst/>
        </p:spPr>
        <p:txBody>
          <a:bodyPr wrap="none" anchor="ctr"/>
          <a:lstStyle/>
          <a:p>
            <a:endParaRPr lang="de-AT"/>
          </a:p>
        </p:txBody>
      </p:sp>
      <p:sp>
        <p:nvSpPr>
          <p:cNvPr id="153604" name="Line 4100"/>
          <p:cNvSpPr>
            <a:spLocks noChangeShapeType="1"/>
          </p:cNvSpPr>
          <p:nvPr/>
        </p:nvSpPr>
        <p:spPr bwMode="auto">
          <a:xfrm flipV="1">
            <a:off x="251520" y="260648"/>
            <a:ext cx="8712968" cy="0"/>
          </a:xfrm>
          <a:prstGeom prst="line">
            <a:avLst/>
          </a:prstGeom>
          <a:noFill/>
          <a:ln w="9525">
            <a:solidFill>
              <a:schemeClr val="bg1"/>
            </a:solidFill>
            <a:round/>
            <a:headEnd/>
            <a:tailEnd/>
          </a:ln>
          <a:effectLst/>
        </p:spPr>
        <p:txBody>
          <a:bodyPr/>
          <a:lstStyle/>
          <a:p>
            <a:endParaRPr lang="de-AT"/>
          </a:p>
        </p:txBody>
      </p:sp>
      <p:sp>
        <p:nvSpPr>
          <p:cNvPr id="153648" name="Line 4144"/>
          <p:cNvSpPr>
            <a:spLocks noChangeShapeType="1"/>
          </p:cNvSpPr>
          <p:nvPr/>
        </p:nvSpPr>
        <p:spPr bwMode="auto">
          <a:xfrm flipV="1">
            <a:off x="251520" y="260648"/>
            <a:ext cx="0" cy="1224136"/>
          </a:xfrm>
          <a:prstGeom prst="line">
            <a:avLst/>
          </a:prstGeom>
          <a:noFill/>
          <a:ln w="9525">
            <a:solidFill>
              <a:schemeClr val="bg1"/>
            </a:solidFill>
            <a:round/>
            <a:headEnd/>
            <a:tailEnd/>
          </a:ln>
          <a:effectLst/>
        </p:spPr>
        <p:txBody>
          <a:bodyPr/>
          <a:lstStyle/>
          <a:p>
            <a:endParaRPr lang="de-AT"/>
          </a:p>
        </p:txBody>
      </p:sp>
      <p:sp>
        <p:nvSpPr>
          <p:cNvPr id="153649" name="Line 4145"/>
          <p:cNvSpPr>
            <a:spLocks noChangeShapeType="1"/>
          </p:cNvSpPr>
          <p:nvPr/>
        </p:nvSpPr>
        <p:spPr bwMode="auto">
          <a:xfrm flipH="1">
            <a:off x="251518" y="1484784"/>
            <a:ext cx="1" cy="4968551"/>
          </a:xfrm>
          <a:prstGeom prst="line">
            <a:avLst/>
          </a:prstGeom>
          <a:noFill/>
          <a:ln w="9525">
            <a:solidFill>
              <a:schemeClr val="tx1"/>
            </a:solidFill>
            <a:round/>
            <a:headEnd/>
            <a:tailEnd/>
          </a:ln>
          <a:effectLst/>
        </p:spPr>
        <p:txBody>
          <a:bodyPr/>
          <a:lstStyle/>
          <a:p>
            <a:endParaRPr lang="de-AT"/>
          </a:p>
        </p:txBody>
      </p:sp>
      <p:sp>
        <p:nvSpPr>
          <p:cNvPr id="153650" name="Rectangle 4146"/>
          <p:cNvSpPr>
            <a:spLocks noChangeArrowheads="1"/>
          </p:cNvSpPr>
          <p:nvPr/>
        </p:nvSpPr>
        <p:spPr bwMode="auto">
          <a:xfrm>
            <a:off x="4644008" y="6453336"/>
            <a:ext cx="2320925" cy="216024"/>
          </a:xfrm>
          <a:prstGeom prst="rect">
            <a:avLst/>
          </a:prstGeom>
          <a:noFill/>
          <a:ln w="9525">
            <a:noFill/>
            <a:miter lim="800000"/>
            <a:headEnd/>
            <a:tailEnd/>
          </a:ln>
          <a:effectLst/>
        </p:spPr>
        <p:txBody>
          <a:bodyPr/>
          <a:lstStyle/>
          <a:p>
            <a:pPr algn="ctr"/>
            <a:r>
              <a:rPr lang="de-DE" sz="800" dirty="0">
                <a:latin typeface="Arial" charset="0"/>
              </a:rPr>
              <a:t>Folie Nr.: </a:t>
            </a:r>
            <a:fld id="{7FBDC331-0F62-4684-A705-269869E55DC8}" type="slidenum">
              <a:rPr lang="de-DE" sz="800">
                <a:latin typeface="Arial" charset="0"/>
              </a:rPr>
              <a:pPr algn="ctr"/>
              <a:t>‹Nr.›</a:t>
            </a:fld>
            <a:r>
              <a:rPr lang="de-DE" sz="800" dirty="0">
                <a:latin typeface="Arial" charset="0"/>
              </a:rPr>
              <a:t> </a:t>
            </a:r>
            <a:r>
              <a:rPr lang="de-DE" sz="800" dirty="0" smtClean="0">
                <a:latin typeface="Arial" charset="0"/>
              </a:rPr>
              <a:t>/ 19.05.2015</a:t>
            </a:r>
            <a:endParaRPr lang="de-DE" sz="800" dirty="0">
              <a:latin typeface="Arial" charset="0"/>
            </a:endParaRPr>
          </a:p>
        </p:txBody>
      </p:sp>
      <p:pic>
        <p:nvPicPr>
          <p:cNvPr id="153653" name="Picture 4149" descr="wappenflaeche"/>
          <p:cNvPicPr>
            <a:picLocks noChangeAspect="1" noChangeArrowheads="1"/>
          </p:cNvPicPr>
          <p:nvPr/>
        </p:nvPicPr>
        <p:blipFill>
          <a:blip r:embed="rId2" cstate="print"/>
          <a:srcRect/>
          <a:stretch>
            <a:fillRect/>
          </a:stretch>
        </p:blipFill>
        <p:spPr bwMode="auto">
          <a:xfrm>
            <a:off x="7239000" y="0"/>
            <a:ext cx="1905000" cy="1484784"/>
          </a:xfrm>
          <a:prstGeom prst="rect">
            <a:avLst/>
          </a:prstGeom>
          <a:noFill/>
        </p:spPr>
      </p:pic>
      <p:sp>
        <p:nvSpPr>
          <p:cNvPr id="153613" name="Rectangle 4109"/>
          <p:cNvSpPr>
            <a:spLocks noGrp="1" noChangeArrowheads="1"/>
          </p:cNvSpPr>
          <p:nvPr>
            <p:ph type="ctrTitle"/>
          </p:nvPr>
        </p:nvSpPr>
        <p:spPr>
          <a:xfrm>
            <a:off x="703263" y="2286000"/>
            <a:ext cx="7737475" cy="1143000"/>
          </a:xfrm>
        </p:spPr>
        <p:txBody>
          <a:bodyPr/>
          <a:lstStyle>
            <a:lvl1pPr algn="ctr">
              <a:defRPr sz="3200">
                <a:solidFill>
                  <a:srgbClr val="007349"/>
                </a:solidFill>
                <a:latin typeface="Arial" pitchFamily="34" charset="0"/>
                <a:cs typeface="Arial" pitchFamily="34" charset="0"/>
              </a:defRPr>
            </a:lvl1pPr>
          </a:lstStyle>
          <a:p>
            <a:r>
              <a:rPr lang="de-DE" smtClean="0"/>
              <a:t>Titelmasterformat durch Klicken bearbeiten</a:t>
            </a:r>
            <a:endParaRPr lang="de-DE" dirty="0"/>
          </a:p>
        </p:txBody>
      </p:sp>
      <p:sp>
        <p:nvSpPr>
          <p:cNvPr id="153614" name="Rectangle 4110"/>
          <p:cNvSpPr>
            <a:spLocks noGrp="1" noChangeArrowheads="1"/>
          </p:cNvSpPr>
          <p:nvPr>
            <p:ph type="subTitle" idx="1"/>
          </p:nvPr>
        </p:nvSpPr>
        <p:spPr>
          <a:xfrm>
            <a:off x="1406525" y="3886200"/>
            <a:ext cx="6400800" cy="1219200"/>
          </a:xfrm>
        </p:spPr>
        <p:txBody>
          <a:bodyPr/>
          <a:lstStyle>
            <a:lvl1pPr marL="0" indent="0" algn="ctr">
              <a:buFont typeface="Wingdings" pitchFamily="2" charset="2"/>
              <a:buNone/>
              <a:defRPr sz="1600"/>
            </a:lvl1pPr>
          </a:lstStyle>
          <a:p>
            <a:r>
              <a:rPr lang="de-DE" smtClean="0"/>
              <a:t>Formatvorlage des Untertitelmasters durch Klicken bearbeiten</a:t>
            </a:r>
            <a:endParaRPr lang="de-DE" dirty="0"/>
          </a:p>
        </p:txBody>
      </p:sp>
      <p:sp>
        <p:nvSpPr>
          <p:cNvPr id="25" name="Text Box 44"/>
          <p:cNvSpPr txBox="1">
            <a:spLocks noChangeArrowheads="1"/>
          </p:cNvSpPr>
          <p:nvPr userDrawn="1"/>
        </p:nvSpPr>
        <p:spPr bwMode="auto">
          <a:xfrm>
            <a:off x="179512" y="6453336"/>
            <a:ext cx="4464496" cy="216024"/>
          </a:xfrm>
          <a:prstGeom prst="rect">
            <a:avLst/>
          </a:prstGeom>
          <a:noFill/>
          <a:ln w="12700" algn="ctr">
            <a:noFill/>
            <a:miter lim="800000"/>
            <a:headEnd type="none" w="sm" len="sm"/>
            <a:tailEnd type="none" w="sm" len="sm"/>
          </a:ln>
          <a:effectLst/>
        </p:spPr>
        <p:txBody>
          <a:bodyPr/>
          <a:lstStyle>
            <a:defPPr>
              <a:defRPr lang="de-DE"/>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a:lstStyle>
          <a:p>
            <a:pPr defTabSz="762000">
              <a:defRPr/>
            </a:pPr>
            <a:r>
              <a:rPr lang="de-AT" sz="800" kern="1200" baseline="0" dirty="0" smtClean="0">
                <a:solidFill>
                  <a:schemeClr val="tx1"/>
                </a:solidFill>
                <a:latin typeface="+mn-lt"/>
                <a:ea typeface="+mn-ea"/>
                <a:cs typeface="+mn-cs"/>
              </a:rPr>
              <a:t>WEB: www.nachhaltigkeit.steiermark.at</a:t>
            </a:r>
            <a:r>
              <a:rPr lang="de-AT" sz="800" kern="1200" baseline="0" dirty="0" smtClean="0">
                <a:solidFill>
                  <a:schemeClr val="tx1"/>
                </a:solidFill>
                <a:latin typeface="Times New Roman" charset="0"/>
                <a:ea typeface="+mn-ea"/>
                <a:cs typeface="+mn-cs"/>
              </a:rPr>
              <a:t> </a:t>
            </a:r>
            <a:r>
              <a:rPr lang="de-AT" sz="800" kern="1200" baseline="0" dirty="0" smtClean="0">
                <a:solidFill>
                  <a:schemeClr val="tx1"/>
                </a:solidFill>
                <a:latin typeface="+mn-lt"/>
                <a:ea typeface="+mn-ea"/>
                <a:cs typeface="+mn-cs"/>
              </a:rPr>
              <a:t> – E-Mail: abfallwirtschaft@stmk.gv.at </a:t>
            </a:r>
            <a:endParaRPr lang="de-AT" sz="800" dirty="0">
              <a:latin typeface="+mn-lt"/>
            </a:endParaRPr>
          </a:p>
        </p:txBody>
      </p:sp>
      <p:pic>
        <p:nvPicPr>
          <p:cNvPr id="26" name="Grafik 25" descr="A14_AW_NH_Das_Land-2.jpg"/>
          <p:cNvPicPr>
            <a:picLocks noChangeAspect="1"/>
          </p:cNvPicPr>
          <p:nvPr userDrawn="1"/>
        </p:nvPicPr>
        <p:blipFill>
          <a:blip r:embed="rId3" cstate="print"/>
          <a:stretch>
            <a:fillRect/>
          </a:stretch>
        </p:blipFill>
        <p:spPr>
          <a:xfrm>
            <a:off x="7166168" y="5733256"/>
            <a:ext cx="1798320" cy="969264"/>
          </a:xfrm>
          <a:prstGeom prst="rect">
            <a:avLst/>
          </a:prstGeom>
        </p:spPr>
      </p:pic>
      <p:cxnSp>
        <p:nvCxnSpPr>
          <p:cNvPr id="27" name="Gerade Verbindung 26"/>
          <p:cNvCxnSpPr/>
          <p:nvPr userDrawn="1"/>
        </p:nvCxnSpPr>
        <p:spPr bwMode="auto">
          <a:xfrm flipV="1">
            <a:off x="251520" y="6453052"/>
            <a:ext cx="8716131" cy="284"/>
          </a:xfrm>
          <a:prstGeom prst="line">
            <a:avLst/>
          </a:prstGeom>
          <a:solidFill>
            <a:schemeClr val="accent1"/>
          </a:solidFill>
          <a:ln w="9525" cap="flat" cmpd="sng" algn="ctr">
            <a:solidFill>
              <a:schemeClr val="tx1"/>
            </a:solidFill>
            <a:prstDash val="solid"/>
            <a:round/>
            <a:headEnd type="none" w="sm" len="sm"/>
            <a:tailEnd type="none" w="sm" len="sm"/>
          </a:ln>
          <a:effectLst/>
        </p:spPr>
      </p:cxnSp>
      <p:cxnSp>
        <p:nvCxnSpPr>
          <p:cNvPr id="28" name="Gerade Verbindung 27"/>
          <p:cNvCxnSpPr/>
          <p:nvPr userDrawn="1"/>
        </p:nvCxnSpPr>
        <p:spPr bwMode="auto">
          <a:xfrm>
            <a:off x="8964386" y="6080760"/>
            <a:ext cx="102" cy="372576"/>
          </a:xfrm>
          <a:prstGeom prst="line">
            <a:avLst/>
          </a:prstGeom>
          <a:solidFill>
            <a:schemeClr val="accent1"/>
          </a:solidFill>
          <a:ln w="9525" cap="flat" cmpd="sng" algn="ctr">
            <a:solidFill>
              <a:schemeClr val="tx1"/>
            </a:solidFill>
            <a:prstDash val="solid"/>
            <a:round/>
            <a:headEnd type="none" w="sm" len="sm"/>
            <a:tailEnd type="none" w="sm" len="sm"/>
          </a:ln>
          <a:effectLst/>
        </p:spPr>
      </p:cxnSp>
    </p:spTree>
  </p:cSld>
  <p:clrMapOvr>
    <a:masterClrMapping/>
  </p:clrMapOvr>
  <p:transition advTm="5000"/>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Arial" pitchFamily="34" charset="0"/>
                <a:cs typeface="Arial" pitchFamily="34" charset="0"/>
              </a:defRPr>
            </a:lvl1pPr>
          </a:lstStyle>
          <a:p>
            <a:r>
              <a:rPr lang="de-DE" smtClean="0"/>
              <a:t>Titelmasterformat durch Klicken bearbeiten</a:t>
            </a:r>
            <a:endParaRPr lang="de-AT" dirty="0"/>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cxnSp>
        <p:nvCxnSpPr>
          <p:cNvPr id="5" name="Gerade Verbindung 4"/>
          <p:cNvCxnSpPr/>
          <p:nvPr userDrawn="1"/>
        </p:nvCxnSpPr>
        <p:spPr bwMode="auto">
          <a:xfrm flipH="1">
            <a:off x="8960529" y="6081204"/>
            <a:ext cx="2958" cy="375821"/>
          </a:xfrm>
          <a:prstGeom prst="line">
            <a:avLst/>
          </a:prstGeom>
          <a:solidFill>
            <a:schemeClr val="accent1"/>
          </a:solidFill>
          <a:ln w="12700" cap="flat" cmpd="sng" algn="ctr">
            <a:solidFill>
              <a:schemeClr val="tx1"/>
            </a:solidFill>
            <a:prstDash val="solid"/>
            <a:round/>
            <a:headEnd type="none" w="sm" len="sm"/>
            <a:tailEnd type="none" w="sm" len="sm"/>
          </a:ln>
          <a:effectLst/>
        </p:spPr>
      </p:cxnSp>
    </p:spTree>
  </p:cSld>
  <p:clrMapOvr>
    <a:masterClrMapping/>
  </p:clrMapOvr>
  <p:transition advTm="5000"/>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cSld>
  <p:clrMapOvr>
    <a:masterClrMapping/>
  </p:clrMapOvr>
  <p:transition advTm="5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Arial" pitchFamily="34" charset="0"/>
                <a:cs typeface="Arial" pitchFamily="34" charset="0"/>
              </a:defRPr>
            </a:lvl1pPr>
          </a:lstStyle>
          <a:p>
            <a:r>
              <a:rPr lang="de-DE" smtClean="0"/>
              <a:t>Titelmasterformat durch Klicken bearbeiten</a:t>
            </a:r>
            <a:endParaRPr lang="de-AT" dirty="0"/>
          </a:p>
        </p:txBody>
      </p:sp>
      <p:sp>
        <p:nvSpPr>
          <p:cNvPr id="3" name="Inhaltsplatzhalter 2"/>
          <p:cNvSpPr>
            <a:spLocks noGrp="1"/>
          </p:cNvSpPr>
          <p:nvPr>
            <p:ph sz="half" idx="1"/>
          </p:nvPr>
        </p:nvSpPr>
        <p:spPr>
          <a:xfrm>
            <a:off x="381000" y="1752600"/>
            <a:ext cx="4213225"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dirty="0"/>
          </a:p>
        </p:txBody>
      </p:sp>
      <p:sp>
        <p:nvSpPr>
          <p:cNvPr id="4" name="Inhaltsplatzhalter 3"/>
          <p:cNvSpPr>
            <a:spLocks noGrp="1"/>
          </p:cNvSpPr>
          <p:nvPr>
            <p:ph sz="half" idx="2"/>
          </p:nvPr>
        </p:nvSpPr>
        <p:spPr>
          <a:xfrm>
            <a:off x="4746625" y="1752600"/>
            <a:ext cx="4214813"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dirty="0"/>
          </a:p>
        </p:txBody>
      </p:sp>
    </p:spTree>
  </p:cSld>
  <p:clrMapOvr>
    <a:masterClrMapping/>
  </p:clrMapOvr>
  <p:transition advTm="5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7067128" cy="994122"/>
          </a:xfrm>
        </p:spPr>
        <p:txBody>
          <a:bodyPr/>
          <a:lstStyle>
            <a:lvl1pPr>
              <a:defRPr>
                <a:latin typeface="Arial" pitchFamily="34" charset="0"/>
                <a:cs typeface="Arial" pitchFamily="34" charset="0"/>
              </a:defRPr>
            </a:lvl1pPr>
          </a:lstStyle>
          <a:p>
            <a:r>
              <a:rPr lang="de-DE" smtClean="0"/>
              <a:t>Titelmasterformat durch Klicken bearbeiten</a:t>
            </a:r>
            <a:endParaRPr lang="de-AT" dirty="0"/>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Tree>
  </p:cSld>
  <p:clrMapOvr>
    <a:masterClrMapping/>
  </p:clrMapOvr>
  <p:transition advTm="5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Arial" pitchFamily="34" charset="0"/>
                <a:cs typeface="Arial" pitchFamily="34" charset="0"/>
              </a:defRPr>
            </a:lvl1pPr>
          </a:lstStyle>
          <a:p>
            <a:r>
              <a:rPr lang="de-DE" smtClean="0"/>
              <a:t>Titelmasterformat durch Klicken bearbeiten</a:t>
            </a:r>
            <a:endParaRPr lang="de-AT"/>
          </a:p>
        </p:txBody>
      </p:sp>
    </p:spTree>
  </p:cSld>
  <p:clrMapOvr>
    <a:masterClrMapping/>
  </p:clrMapOvr>
  <p:transition advTm="5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transition advTm="5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AT" dirty="0"/>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dirty="0"/>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cSld>
  <p:clrMapOvr>
    <a:masterClrMapping/>
  </p:clrMapOvr>
  <p:transition advTm="5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AT"/>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cSld>
  <p:clrMapOvr>
    <a:masterClrMapping/>
  </p:clrMapOvr>
  <p:transition advTm="5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Arial" pitchFamily="34" charset="0"/>
                <a:cs typeface="Arial" pitchFamily="34" charset="0"/>
              </a:defRPr>
            </a:lvl1pPr>
          </a:lstStyle>
          <a:p>
            <a:r>
              <a:rPr lang="de-DE" smtClean="0"/>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Tree>
  </p:cSld>
  <p:clrMapOvr>
    <a:masterClrMapping/>
  </p:clrMapOvr>
  <p:transition advTm="5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16725" y="342900"/>
            <a:ext cx="2144713" cy="5372100"/>
          </a:xfrm>
        </p:spPr>
        <p:txBody>
          <a:bodyPr vert="eaVert"/>
          <a:lstStyle/>
          <a:p>
            <a:r>
              <a:rPr lang="de-DE" smtClean="0"/>
              <a:t>Titelmasterformat durch Klicken bearbeiten</a:t>
            </a:r>
            <a:endParaRPr lang="de-AT"/>
          </a:p>
        </p:txBody>
      </p:sp>
      <p:sp>
        <p:nvSpPr>
          <p:cNvPr id="3" name="Vertikaler Textplatzhalter 2"/>
          <p:cNvSpPr>
            <a:spLocks noGrp="1"/>
          </p:cNvSpPr>
          <p:nvPr>
            <p:ph type="body" orient="vert" idx="1"/>
          </p:nvPr>
        </p:nvSpPr>
        <p:spPr>
          <a:xfrm>
            <a:off x="381000" y="342900"/>
            <a:ext cx="6283325" cy="53721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Tree>
  </p:cSld>
  <p:clrMapOvr>
    <a:masterClrMapping/>
  </p:clrMapOvr>
  <p:transition advTm="500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haltsfolie">
    <p:spTree>
      <p:nvGrpSpPr>
        <p:cNvPr id="1" name=""/>
        <p:cNvGrpSpPr/>
        <p:nvPr/>
      </p:nvGrpSpPr>
      <p:grpSpPr>
        <a:xfrm>
          <a:off x="0" y="0"/>
          <a:ext cx="0" cy="0"/>
          <a:chOff x="0" y="0"/>
          <a:chExt cx="0" cy="0"/>
        </a:xfrm>
      </p:grpSpPr>
      <p:sp>
        <p:nvSpPr>
          <p:cNvPr id="7" name="Titel 1"/>
          <p:cNvSpPr>
            <a:spLocks noGrp="1"/>
          </p:cNvSpPr>
          <p:nvPr>
            <p:ph type="title"/>
          </p:nvPr>
        </p:nvSpPr>
        <p:spPr>
          <a:xfrm>
            <a:off x="539750" y="539750"/>
            <a:ext cx="6729268" cy="1167752"/>
          </a:xfrm>
          <a:prstGeom prst="rect">
            <a:avLst/>
          </a:prstGeom>
        </p:spPr>
        <p:txBody>
          <a:bodyPr/>
          <a:lstStyle>
            <a:lvl1pPr algn="l">
              <a:defRPr sz="3600">
                <a:solidFill>
                  <a:srgbClr val="800000"/>
                </a:solidFill>
                <a:latin typeface="DIN-Bold"/>
              </a:defRPr>
            </a:lvl1pPr>
          </a:lstStyle>
          <a:p>
            <a:r>
              <a:rPr lang="de-DE" smtClean="0"/>
              <a:t>Titelmasterformat durch Klicken bearbeiten</a:t>
            </a:r>
            <a:endParaRPr lang="de-DE" dirty="0"/>
          </a:p>
        </p:txBody>
      </p:sp>
      <p:sp>
        <p:nvSpPr>
          <p:cNvPr id="8" name="Inhaltsplatzhalter 2"/>
          <p:cNvSpPr>
            <a:spLocks noGrp="1"/>
          </p:cNvSpPr>
          <p:nvPr>
            <p:ph idx="1" hasCustomPrompt="1"/>
          </p:nvPr>
        </p:nvSpPr>
        <p:spPr>
          <a:xfrm>
            <a:off x="539750" y="1856791"/>
            <a:ext cx="7994650" cy="4324933"/>
          </a:xfrm>
          <a:prstGeom prst="rect">
            <a:avLst/>
          </a:prstGeom>
        </p:spPr>
        <p:txBody>
          <a:bodyPr/>
          <a:lstStyle>
            <a:lvl1pPr>
              <a:defRPr sz="3200">
                <a:solidFill>
                  <a:srgbClr val="FF6600"/>
                </a:solidFill>
                <a:latin typeface="DIN-Bold"/>
              </a:defRPr>
            </a:lvl1pPr>
            <a:lvl2pPr marL="742950" indent="-285750">
              <a:buFont typeface="Arial" panose="020B0604020202020204" pitchFamily="34" charset="0"/>
              <a:buChar char="•"/>
              <a:defRPr sz="2400">
                <a:solidFill>
                  <a:srgbClr val="800000"/>
                </a:solidFill>
                <a:latin typeface="DIN-Bold"/>
              </a:defRPr>
            </a:lvl2pPr>
            <a:lvl3pPr>
              <a:defRPr sz="2000">
                <a:solidFill>
                  <a:srgbClr val="800000"/>
                </a:solidFill>
                <a:latin typeface="DIN-Bold"/>
              </a:defRPr>
            </a:lvl3pPr>
            <a:lvl4pPr>
              <a:defRPr>
                <a:latin typeface="DIN-Bold"/>
              </a:defRPr>
            </a:lvl4pPr>
            <a:lvl5pPr>
              <a:defRPr>
                <a:latin typeface="DIN-Bold"/>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3" name="Foliennummernplatzhalter 2"/>
          <p:cNvSpPr>
            <a:spLocks noGrp="1"/>
          </p:cNvSpPr>
          <p:nvPr>
            <p:ph type="sldNum" sz="quarter" idx="10"/>
          </p:nvPr>
        </p:nvSpPr>
        <p:spPr>
          <a:xfrm>
            <a:off x="6553200" y="6356351"/>
            <a:ext cx="2133600" cy="365125"/>
          </a:xfrm>
          <a:prstGeom prst="rect">
            <a:avLst/>
          </a:prstGeom>
        </p:spPr>
        <p:txBody>
          <a:bodyPr/>
          <a:lstStyle/>
          <a:p>
            <a:fld id="{ADBF096C-1406-4971-A55D-C70AD7CD46FF}" type="slidenum">
              <a:rPr lang="de-AT" smtClean="0"/>
              <a:t>‹Nr.›</a:t>
            </a:fld>
            <a:endParaRPr lang="de-AT" dirty="0"/>
          </a:p>
        </p:txBody>
      </p:sp>
    </p:spTree>
    <p:extLst>
      <p:ext uri="{BB962C8B-B14F-4D97-AF65-F5344CB8AC3E}">
        <p14:creationId xmlns:p14="http://schemas.microsoft.com/office/powerpoint/2010/main" val="269221686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8483" name="Rectangle 3"/>
          <p:cNvSpPr>
            <a:spLocks noChangeArrowheads="1"/>
          </p:cNvSpPr>
          <p:nvPr/>
        </p:nvSpPr>
        <p:spPr bwMode="auto">
          <a:xfrm>
            <a:off x="0" y="0"/>
            <a:ext cx="9144000" cy="1258888"/>
          </a:xfrm>
          <a:prstGeom prst="rect">
            <a:avLst/>
          </a:prstGeom>
          <a:solidFill>
            <a:srgbClr val="007349"/>
          </a:solidFill>
          <a:ln w="9525">
            <a:noFill/>
            <a:miter lim="800000"/>
            <a:headEnd/>
            <a:tailEnd/>
          </a:ln>
          <a:effectLst/>
        </p:spPr>
        <p:txBody>
          <a:bodyPr wrap="none" anchor="ctr"/>
          <a:lstStyle/>
          <a:p>
            <a:endParaRPr lang="de-AT"/>
          </a:p>
        </p:txBody>
      </p:sp>
      <p:sp>
        <p:nvSpPr>
          <p:cNvPr id="148484" name="Line 4"/>
          <p:cNvSpPr>
            <a:spLocks noChangeShapeType="1"/>
          </p:cNvSpPr>
          <p:nvPr/>
        </p:nvSpPr>
        <p:spPr bwMode="auto">
          <a:xfrm>
            <a:off x="251519" y="260648"/>
            <a:ext cx="8717855" cy="44152"/>
          </a:xfrm>
          <a:prstGeom prst="line">
            <a:avLst/>
          </a:prstGeom>
          <a:noFill/>
          <a:ln w="9525">
            <a:solidFill>
              <a:schemeClr val="bg1"/>
            </a:solidFill>
            <a:round/>
            <a:headEnd/>
            <a:tailEnd/>
          </a:ln>
          <a:effectLst/>
        </p:spPr>
        <p:txBody>
          <a:bodyPr/>
          <a:lstStyle/>
          <a:p>
            <a:endParaRPr lang="de-AT"/>
          </a:p>
        </p:txBody>
      </p:sp>
      <p:sp>
        <p:nvSpPr>
          <p:cNvPr id="148487" name="Line 7"/>
          <p:cNvSpPr>
            <a:spLocks noChangeShapeType="1"/>
          </p:cNvSpPr>
          <p:nvPr/>
        </p:nvSpPr>
        <p:spPr bwMode="auto">
          <a:xfrm flipH="1" flipV="1">
            <a:off x="251520" y="260648"/>
            <a:ext cx="0" cy="1224136"/>
          </a:xfrm>
          <a:prstGeom prst="line">
            <a:avLst/>
          </a:prstGeom>
          <a:noFill/>
          <a:ln w="9525">
            <a:solidFill>
              <a:schemeClr val="bg1"/>
            </a:solidFill>
            <a:round/>
            <a:headEnd/>
            <a:tailEnd/>
          </a:ln>
          <a:effectLst/>
        </p:spPr>
        <p:txBody>
          <a:bodyPr/>
          <a:lstStyle/>
          <a:p>
            <a:endParaRPr lang="de-AT"/>
          </a:p>
        </p:txBody>
      </p:sp>
      <p:sp>
        <p:nvSpPr>
          <p:cNvPr id="148488" name="Line 8"/>
          <p:cNvSpPr>
            <a:spLocks noChangeShapeType="1"/>
          </p:cNvSpPr>
          <p:nvPr/>
        </p:nvSpPr>
        <p:spPr bwMode="auto">
          <a:xfrm flipH="1">
            <a:off x="251520" y="1268761"/>
            <a:ext cx="0" cy="5184576"/>
          </a:xfrm>
          <a:prstGeom prst="line">
            <a:avLst/>
          </a:prstGeom>
          <a:noFill/>
          <a:ln w="9525">
            <a:solidFill>
              <a:schemeClr val="tx1"/>
            </a:solidFill>
            <a:round/>
            <a:headEnd/>
            <a:tailEnd/>
          </a:ln>
          <a:effectLst/>
        </p:spPr>
        <p:txBody>
          <a:bodyPr/>
          <a:lstStyle/>
          <a:p>
            <a:endParaRPr lang="de-AT"/>
          </a:p>
        </p:txBody>
      </p:sp>
      <p:sp>
        <p:nvSpPr>
          <p:cNvPr id="148493" name="Rectangle 13"/>
          <p:cNvSpPr>
            <a:spLocks noGrp="1" noChangeArrowheads="1"/>
          </p:cNvSpPr>
          <p:nvPr>
            <p:ph type="title"/>
          </p:nvPr>
        </p:nvSpPr>
        <p:spPr bwMode="auto">
          <a:xfrm>
            <a:off x="381000" y="342900"/>
            <a:ext cx="70866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de-DE" dirty="0" smtClean="0"/>
              <a:t>Klicken Sie, um das Titelformat zu bearbeiten</a:t>
            </a:r>
          </a:p>
        </p:txBody>
      </p:sp>
      <p:sp>
        <p:nvSpPr>
          <p:cNvPr id="148494" name="Rectangle 14"/>
          <p:cNvSpPr>
            <a:spLocks noGrp="1" noChangeArrowheads="1"/>
          </p:cNvSpPr>
          <p:nvPr>
            <p:ph type="body" idx="1"/>
          </p:nvPr>
        </p:nvSpPr>
        <p:spPr bwMode="auto">
          <a:xfrm>
            <a:off x="381000" y="1752600"/>
            <a:ext cx="8580438" cy="3962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dirty="0" smtClean="0"/>
              <a:t>Klicken Sie, um die Formate des Vorlagentextes zu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pic>
        <p:nvPicPr>
          <p:cNvPr id="148520" name="Picture 40" descr="wappenflaeche"/>
          <p:cNvPicPr>
            <a:picLocks noChangeAspect="1" noChangeArrowheads="1"/>
          </p:cNvPicPr>
          <p:nvPr/>
        </p:nvPicPr>
        <p:blipFill>
          <a:blip r:embed="rId14" cstate="print"/>
          <a:srcRect/>
          <a:stretch>
            <a:fillRect/>
          </a:stretch>
        </p:blipFill>
        <p:spPr bwMode="auto">
          <a:xfrm>
            <a:off x="7566025" y="-1588"/>
            <a:ext cx="1577975" cy="1260476"/>
          </a:xfrm>
          <a:prstGeom prst="rect">
            <a:avLst/>
          </a:prstGeom>
          <a:noFill/>
        </p:spPr>
      </p:pic>
      <p:pic>
        <p:nvPicPr>
          <p:cNvPr id="17" name="Grafik 16" descr="A14_AW_NH_Das_Land-2.jpg"/>
          <p:cNvPicPr>
            <a:picLocks noChangeAspect="1"/>
          </p:cNvPicPr>
          <p:nvPr/>
        </p:nvPicPr>
        <p:blipFill>
          <a:blip r:embed="rId15" cstate="print"/>
          <a:stretch>
            <a:fillRect/>
          </a:stretch>
        </p:blipFill>
        <p:spPr>
          <a:xfrm>
            <a:off x="7166168" y="5733256"/>
            <a:ext cx="1798320" cy="969264"/>
          </a:xfrm>
          <a:prstGeom prst="rect">
            <a:avLst/>
          </a:prstGeom>
        </p:spPr>
      </p:pic>
      <p:cxnSp>
        <p:nvCxnSpPr>
          <p:cNvPr id="20" name="Gerade Verbindung 19"/>
          <p:cNvCxnSpPr/>
          <p:nvPr/>
        </p:nvCxnSpPr>
        <p:spPr bwMode="auto">
          <a:xfrm flipV="1">
            <a:off x="251520" y="6453052"/>
            <a:ext cx="8716131" cy="284"/>
          </a:xfrm>
          <a:prstGeom prst="line">
            <a:avLst/>
          </a:prstGeom>
          <a:solidFill>
            <a:schemeClr val="accent1"/>
          </a:solidFill>
          <a:ln w="9525" cap="flat" cmpd="sng" algn="ctr">
            <a:solidFill>
              <a:schemeClr val="tx1"/>
            </a:solidFill>
            <a:prstDash val="solid"/>
            <a:round/>
            <a:headEnd type="none" w="sm" len="sm"/>
            <a:tailEnd type="none" w="sm" len="sm"/>
          </a:ln>
          <a:effectLst/>
        </p:spPr>
      </p:cxnSp>
      <p:cxnSp>
        <p:nvCxnSpPr>
          <p:cNvPr id="24" name="Gerade Verbindung 23"/>
          <p:cNvCxnSpPr/>
          <p:nvPr/>
        </p:nvCxnSpPr>
        <p:spPr bwMode="auto">
          <a:xfrm>
            <a:off x="8964386" y="6080760"/>
            <a:ext cx="102" cy="372576"/>
          </a:xfrm>
          <a:prstGeom prst="line">
            <a:avLst/>
          </a:prstGeom>
          <a:solidFill>
            <a:schemeClr val="accent1"/>
          </a:solidFill>
          <a:ln w="9525" cap="flat" cmpd="sng" algn="ctr">
            <a:solidFill>
              <a:schemeClr val="tx1"/>
            </a:solidFill>
            <a:prstDash val="solid"/>
            <a:round/>
            <a:headEnd type="none" w="sm" len="sm"/>
            <a:tailEnd type="none" w="sm" len="sm"/>
          </a:ln>
          <a:effectLst/>
        </p:spPr>
      </p:cxnSp>
      <p:sp>
        <p:nvSpPr>
          <p:cNvPr id="28" name="Rectangle 4146"/>
          <p:cNvSpPr>
            <a:spLocks noChangeArrowheads="1"/>
          </p:cNvSpPr>
          <p:nvPr/>
        </p:nvSpPr>
        <p:spPr bwMode="auto">
          <a:xfrm>
            <a:off x="4644008" y="6453336"/>
            <a:ext cx="2320925" cy="216024"/>
          </a:xfrm>
          <a:prstGeom prst="rect">
            <a:avLst/>
          </a:prstGeom>
          <a:noFill/>
          <a:ln w="9525">
            <a:noFill/>
            <a:miter lim="800000"/>
            <a:headEnd/>
            <a:tailEnd/>
          </a:ln>
          <a:effectLst/>
        </p:spPr>
        <p:txBody>
          <a:bodyPr/>
          <a:lstStyle/>
          <a:p>
            <a:pPr algn="ctr"/>
            <a:r>
              <a:rPr lang="de-DE" sz="800" dirty="0">
                <a:latin typeface="Arial" charset="0"/>
              </a:rPr>
              <a:t>Folie Nr.: </a:t>
            </a:r>
            <a:fld id="{7FBDC331-0F62-4684-A705-269869E55DC8}" type="slidenum">
              <a:rPr lang="de-DE" sz="800">
                <a:latin typeface="Arial" charset="0"/>
              </a:rPr>
              <a:pPr algn="ctr"/>
              <a:t>‹Nr.›</a:t>
            </a:fld>
            <a:r>
              <a:rPr lang="de-DE" sz="800" dirty="0">
                <a:latin typeface="Arial" charset="0"/>
              </a:rPr>
              <a:t> </a:t>
            </a:r>
            <a:r>
              <a:rPr lang="de-DE" sz="800" dirty="0" smtClean="0">
                <a:latin typeface="Arial" charset="0"/>
              </a:rPr>
              <a:t>/</a:t>
            </a:r>
            <a:r>
              <a:rPr lang="de-DE" sz="800" baseline="0" dirty="0" smtClean="0">
                <a:latin typeface="Arial" charset="0"/>
              </a:rPr>
              <a:t>  19.05.2015</a:t>
            </a:r>
            <a:endParaRPr lang="de-DE" sz="800" dirty="0">
              <a:latin typeface="Arial" charset="0"/>
            </a:endParaRPr>
          </a:p>
        </p:txBody>
      </p:sp>
      <p:sp>
        <p:nvSpPr>
          <p:cNvPr id="29" name="Text Box 44"/>
          <p:cNvSpPr txBox="1">
            <a:spLocks noChangeArrowheads="1"/>
          </p:cNvSpPr>
          <p:nvPr/>
        </p:nvSpPr>
        <p:spPr bwMode="auto">
          <a:xfrm>
            <a:off x="179512" y="6453336"/>
            <a:ext cx="4464496" cy="216024"/>
          </a:xfrm>
          <a:prstGeom prst="rect">
            <a:avLst/>
          </a:prstGeom>
          <a:noFill/>
          <a:ln w="12700" algn="ctr">
            <a:noFill/>
            <a:miter lim="800000"/>
            <a:headEnd type="none" w="sm" len="sm"/>
            <a:tailEnd type="none" w="sm" len="sm"/>
          </a:ln>
          <a:effectLst/>
        </p:spPr>
        <p:txBody>
          <a:bodyPr/>
          <a:lstStyle>
            <a:defPPr>
              <a:defRPr lang="de-DE"/>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a:lstStyle>
          <a:p>
            <a:pPr defTabSz="762000">
              <a:defRPr/>
            </a:pPr>
            <a:r>
              <a:rPr lang="de-AT" sz="800" kern="1200" baseline="0" dirty="0" smtClean="0">
                <a:solidFill>
                  <a:schemeClr val="tx1"/>
                </a:solidFill>
                <a:latin typeface="+mn-lt"/>
                <a:ea typeface="+mn-ea"/>
                <a:cs typeface="+mn-cs"/>
              </a:rPr>
              <a:t>WEB:  www.nachhaltigkeit.steiermark.at – E-Mail: abfallwirtschaft@stmk.gv.at </a:t>
            </a:r>
            <a:endParaRPr lang="de-AT" sz="800" dirty="0">
              <a:latin typeface="+mn-lt"/>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transition advTm="5000"/>
  <p:timing>
    <p:tnLst>
      <p:par>
        <p:cTn id="1" dur="indefinite" restart="never" nodeType="tmRoot"/>
      </p:par>
    </p:tnLst>
  </p:timing>
  <p:txStyles>
    <p:titleStyle>
      <a:lvl1pPr algn="l" rtl="0" eaLnBrk="1" fontAlgn="base" hangingPunct="1">
        <a:spcBef>
          <a:spcPct val="0"/>
        </a:spcBef>
        <a:spcAft>
          <a:spcPct val="0"/>
        </a:spcAft>
        <a:defRPr sz="2800" b="1">
          <a:solidFill>
            <a:schemeClr val="bg1"/>
          </a:solidFill>
          <a:latin typeface="Arial" pitchFamily="34" charset="0"/>
          <a:ea typeface="+mj-ea"/>
          <a:cs typeface="Arial" pitchFamily="34" charset="0"/>
        </a:defRPr>
      </a:lvl1pPr>
      <a:lvl2pPr algn="l" rtl="0" eaLnBrk="1" fontAlgn="base" hangingPunct="1">
        <a:spcBef>
          <a:spcPct val="0"/>
        </a:spcBef>
        <a:spcAft>
          <a:spcPct val="0"/>
        </a:spcAft>
        <a:defRPr sz="2800" b="1">
          <a:solidFill>
            <a:schemeClr val="bg1"/>
          </a:solidFill>
          <a:latin typeface="Verdana" pitchFamily="34" charset="0"/>
        </a:defRPr>
      </a:lvl2pPr>
      <a:lvl3pPr algn="l" rtl="0" eaLnBrk="1" fontAlgn="base" hangingPunct="1">
        <a:spcBef>
          <a:spcPct val="0"/>
        </a:spcBef>
        <a:spcAft>
          <a:spcPct val="0"/>
        </a:spcAft>
        <a:defRPr sz="2800" b="1">
          <a:solidFill>
            <a:schemeClr val="bg1"/>
          </a:solidFill>
          <a:latin typeface="Verdana" pitchFamily="34" charset="0"/>
        </a:defRPr>
      </a:lvl3pPr>
      <a:lvl4pPr algn="l" rtl="0" eaLnBrk="1" fontAlgn="base" hangingPunct="1">
        <a:spcBef>
          <a:spcPct val="0"/>
        </a:spcBef>
        <a:spcAft>
          <a:spcPct val="0"/>
        </a:spcAft>
        <a:defRPr sz="2800" b="1">
          <a:solidFill>
            <a:schemeClr val="bg1"/>
          </a:solidFill>
          <a:latin typeface="Verdana" pitchFamily="34" charset="0"/>
        </a:defRPr>
      </a:lvl4pPr>
      <a:lvl5pPr algn="l" rtl="0" eaLnBrk="1" fontAlgn="base" hangingPunct="1">
        <a:spcBef>
          <a:spcPct val="0"/>
        </a:spcBef>
        <a:spcAft>
          <a:spcPct val="0"/>
        </a:spcAft>
        <a:defRPr sz="2800" b="1">
          <a:solidFill>
            <a:schemeClr val="bg1"/>
          </a:solidFill>
          <a:latin typeface="Verdana" pitchFamily="34" charset="0"/>
        </a:defRPr>
      </a:lvl5pPr>
      <a:lvl6pPr marL="457200" algn="l" rtl="0" eaLnBrk="1" fontAlgn="base" hangingPunct="1">
        <a:spcBef>
          <a:spcPct val="0"/>
        </a:spcBef>
        <a:spcAft>
          <a:spcPct val="0"/>
        </a:spcAft>
        <a:defRPr sz="2800" b="1">
          <a:solidFill>
            <a:schemeClr val="bg1"/>
          </a:solidFill>
          <a:latin typeface="Verdana" pitchFamily="34" charset="0"/>
        </a:defRPr>
      </a:lvl6pPr>
      <a:lvl7pPr marL="914400" algn="l" rtl="0" eaLnBrk="1" fontAlgn="base" hangingPunct="1">
        <a:spcBef>
          <a:spcPct val="0"/>
        </a:spcBef>
        <a:spcAft>
          <a:spcPct val="0"/>
        </a:spcAft>
        <a:defRPr sz="2800" b="1">
          <a:solidFill>
            <a:schemeClr val="bg1"/>
          </a:solidFill>
          <a:latin typeface="Verdana" pitchFamily="34" charset="0"/>
        </a:defRPr>
      </a:lvl7pPr>
      <a:lvl8pPr marL="1371600" algn="l" rtl="0" eaLnBrk="1" fontAlgn="base" hangingPunct="1">
        <a:spcBef>
          <a:spcPct val="0"/>
        </a:spcBef>
        <a:spcAft>
          <a:spcPct val="0"/>
        </a:spcAft>
        <a:defRPr sz="2800" b="1">
          <a:solidFill>
            <a:schemeClr val="bg1"/>
          </a:solidFill>
          <a:latin typeface="Verdana" pitchFamily="34" charset="0"/>
        </a:defRPr>
      </a:lvl8pPr>
      <a:lvl9pPr marL="1828800" algn="l" rtl="0" eaLnBrk="1" fontAlgn="base" hangingPunct="1">
        <a:spcBef>
          <a:spcPct val="0"/>
        </a:spcBef>
        <a:spcAft>
          <a:spcPct val="0"/>
        </a:spcAft>
        <a:defRPr sz="2800" b="1">
          <a:solidFill>
            <a:schemeClr val="bg1"/>
          </a:solidFill>
          <a:latin typeface="Verdana" pitchFamily="34" charset="0"/>
        </a:defRPr>
      </a:lvl9pPr>
    </p:titleStyle>
    <p:bodyStyle>
      <a:lvl1pPr marL="285750" indent="-285750" algn="l" rtl="0" eaLnBrk="1" fontAlgn="base" hangingPunct="1">
        <a:spcBef>
          <a:spcPct val="20000"/>
        </a:spcBef>
        <a:spcAft>
          <a:spcPct val="0"/>
        </a:spcAft>
        <a:buFont typeface="Wingdings" pitchFamily="2" charset="2"/>
        <a:buChar char="l"/>
        <a:defRPr sz="2400" b="1">
          <a:solidFill>
            <a:schemeClr val="tx1"/>
          </a:solidFill>
          <a:latin typeface="Arial" pitchFamily="34" charset="0"/>
          <a:ea typeface="+mn-ea"/>
          <a:cs typeface="Arial" pitchFamily="34" charset="0"/>
        </a:defRPr>
      </a:lvl1pPr>
      <a:lvl2pPr marL="666750" indent="-190500" algn="l" rtl="0" eaLnBrk="1" fontAlgn="base" hangingPunct="1">
        <a:spcBef>
          <a:spcPct val="20000"/>
        </a:spcBef>
        <a:spcAft>
          <a:spcPct val="0"/>
        </a:spcAft>
        <a:buChar char="–"/>
        <a:defRPr sz="2000">
          <a:solidFill>
            <a:schemeClr val="tx1"/>
          </a:solidFill>
          <a:latin typeface="Arial" pitchFamily="34" charset="0"/>
          <a:cs typeface="Arial" pitchFamily="34" charset="0"/>
        </a:defRPr>
      </a:lvl2pPr>
      <a:lvl3pPr marL="1143000" indent="-190500" algn="l" rtl="0" eaLnBrk="1" fontAlgn="base" hangingPunct="1">
        <a:spcBef>
          <a:spcPct val="20000"/>
        </a:spcBef>
        <a:spcAft>
          <a:spcPct val="0"/>
        </a:spcAft>
        <a:buChar char="•"/>
        <a:defRPr>
          <a:solidFill>
            <a:schemeClr val="tx1"/>
          </a:solidFill>
          <a:latin typeface="Arial" pitchFamily="34" charset="0"/>
          <a:cs typeface="Arial" pitchFamily="34" charset="0"/>
        </a:defRPr>
      </a:lvl3pPr>
      <a:lvl4pPr marL="1619250" indent="-190500" algn="l" rtl="0" eaLnBrk="1" fontAlgn="base" hangingPunct="1">
        <a:spcBef>
          <a:spcPct val="20000"/>
        </a:spcBef>
        <a:spcAft>
          <a:spcPct val="0"/>
        </a:spcAft>
        <a:buChar char="–"/>
        <a:defRPr sz="1600">
          <a:solidFill>
            <a:schemeClr val="tx1"/>
          </a:solidFill>
          <a:latin typeface="Arial" pitchFamily="34" charset="0"/>
          <a:cs typeface="Arial" pitchFamily="34" charset="0"/>
        </a:defRPr>
      </a:lvl4pPr>
      <a:lvl5pPr marL="2000250" indent="-190500" algn="l" rtl="0" eaLnBrk="1" fontAlgn="base" hangingPunct="1">
        <a:spcBef>
          <a:spcPct val="20000"/>
        </a:spcBef>
        <a:spcAft>
          <a:spcPct val="0"/>
        </a:spcAft>
        <a:buChar char="»"/>
        <a:defRPr sz="1400">
          <a:solidFill>
            <a:schemeClr val="tx1"/>
          </a:solidFill>
          <a:latin typeface="Arial" pitchFamily="34" charset="0"/>
          <a:cs typeface="Arial" pitchFamily="34" charset="0"/>
        </a:defRPr>
      </a:lvl5pPr>
      <a:lvl6pPr marL="2457450" indent="-190500" algn="l" rtl="0" eaLnBrk="1" fontAlgn="base" hangingPunct="1">
        <a:spcBef>
          <a:spcPct val="20000"/>
        </a:spcBef>
        <a:spcAft>
          <a:spcPct val="0"/>
        </a:spcAft>
        <a:buChar char="»"/>
        <a:defRPr sz="1400">
          <a:solidFill>
            <a:schemeClr val="tx1"/>
          </a:solidFill>
          <a:latin typeface="+mn-lt"/>
        </a:defRPr>
      </a:lvl6pPr>
      <a:lvl7pPr marL="2914650" indent="-190500" algn="l" rtl="0" eaLnBrk="1" fontAlgn="base" hangingPunct="1">
        <a:spcBef>
          <a:spcPct val="20000"/>
        </a:spcBef>
        <a:spcAft>
          <a:spcPct val="0"/>
        </a:spcAft>
        <a:buChar char="»"/>
        <a:defRPr sz="1400">
          <a:solidFill>
            <a:schemeClr val="tx1"/>
          </a:solidFill>
          <a:latin typeface="+mn-lt"/>
        </a:defRPr>
      </a:lvl7pPr>
      <a:lvl8pPr marL="3371850" indent="-190500" algn="l" rtl="0" eaLnBrk="1" fontAlgn="base" hangingPunct="1">
        <a:spcBef>
          <a:spcPct val="20000"/>
        </a:spcBef>
        <a:spcAft>
          <a:spcPct val="0"/>
        </a:spcAft>
        <a:buChar char="»"/>
        <a:defRPr sz="1400">
          <a:solidFill>
            <a:schemeClr val="tx1"/>
          </a:solidFill>
          <a:latin typeface="+mn-lt"/>
        </a:defRPr>
      </a:lvl8pPr>
      <a:lvl9pPr marL="3829050" indent="-190500" algn="l" rtl="0" eaLnBrk="1" fontAlgn="base" hangingPunct="1">
        <a:spcBef>
          <a:spcPct val="20000"/>
        </a:spcBef>
        <a:spcAft>
          <a:spcPct val="0"/>
        </a:spcAft>
        <a:buChar char="»"/>
        <a:defRPr sz="14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cid:image001.jpg@01D088B5.B57ED270" TargetMode="External"/><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ctrTitle"/>
          </p:nvPr>
        </p:nvSpPr>
        <p:spPr>
          <a:xfrm>
            <a:off x="683568" y="2204864"/>
            <a:ext cx="7737475" cy="2151112"/>
          </a:xfrm>
        </p:spPr>
        <p:txBody>
          <a:bodyPr/>
          <a:lstStyle/>
          <a:p>
            <a:pPr>
              <a:spcBef>
                <a:spcPts val="2400"/>
              </a:spcBef>
              <a:spcAft>
                <a:spcPts val="1200"/>
              </a:spcAft>
            </a:pPr>
            <a:r>
              <a:rPr lang="de-AT" sz="2800" dirty="0"/>
              <a:t>5. Treffen der steirischen Aktionsplattform „Lebensmittel sind </a:t>
            </a:r>
            <a:r>
              <a:rPr lang="de-AT" sz="2800" dirty="0" smtClean="0"/>
              <a:t>kostbar“</a:t>
            </a:r>
            <a:br>
              <a:rPr lang="de-AT" sz="2800" dirty="0" smtClean="0"/>
            </a:br>
            <a:r>
              <a:rPr lang="de-AT" sz="2800" dirty="0" smtClean="0"/>
              <a:t>am 19.05.2015</a:t>
            </a:r>
            <a:br>
              <a:rPr lang="de-AT" sz="2800" dirty="0" smtClean="0"/>
            </a:br>
            <a:r>
              <a:rPr lang="de-AT" sz="1050" dirty="0" smtClean="0"/>
              <a:t/>
            </a:r>
            <a:br>
              <a:rPr lang="de-AT" sz="1050" dirty="0" smtClean="0"/>
            </a:br>
            <a:r>
              <a:rPr lang="de-AT" sz="1800" b="0" dirty="0" err="1" smtClean="0"/>
              <a:t>Steiermarkhof</a:t>
            </a:r>
            <a:r>
              <a:rPr lang="de-AT" sz="1800" b="0" dirty="0"/>
              <a:t>, </a:t>
            </a:r>
            <a:r>
              <a:rPr lang="de-AT" sz="1800" b="0" dirty="0" err="1"/>
              <a:t>Krottendorferstraße</a:t>
            </a:r>
            <a:r>
              <a:rPr lang="de-AT" sz="1800" b="0" dirty="0"/>
              <a:t> 81, 8052 Graz </a:t>
            </a:r>
            <a:endParaRPr lang="de-DE" sz="2800" b="0" dirty="0"/>
          </a:p>
        </p:txBody>
      </p:sp>
      <p:sp>
        <p:nvSpPr>
          <p:cNvPr id="166915" name="Rectangle 3"/>
          <p:cNvSpPr>
            <a:spLocks noGrp="1" noChangeArrowheads="1"/>
          </p:cNvSpPr>
          <p:nvPr>
            <p:ph type="subTitle" idx="1"/>
          </p:nvPr>
        </p:nvSpPr>
        <p:spPr>
          <a:xfrm>
            <a:off x="1403648" y="4581128"/>
            <a:ext cx="6400800" cy="1080120"/>
          </a:xfrm>
        </p:spPr>
        <p:txBody>
          <a:bodyPr/>
          <a:lstStyle/>
          <a:p>
            <a:r>
              <a:rPr lang="de-DE" dirty="0" smtClean="0"/>
              <a:t>Kurzbericht / DI Gudrun Walter</a:t>
            </a:r>
          </a:p>
          <a:p>
            <a:endParaRPr lang="de-DE" dirty="0"/>
          </a:p>
          <a:p>
            <a:r>
              <a:rPr lang="de-DE" sz="1400" b="0" dirty="0" smtClean="0"/>
              <a:t>ABT14  49.03-26/2010-114-2</a:t>
            </a:r>
            <a:endParaRPr lang="de-DE" sz="1400" b="0" dirty="0"/>
          </a:p>
        </p:txBody>
      </p:sp>
    </p:spTree>
  </p:cSld>
  <p:clrMapOvr>
    <a:masterClrMapping/>
  </p:clrMapOvr>
  <p:transition advTm="5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412776"/>
            <a:ext cx="6211837" cy="4658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el 1"/>
          <p:cNvSpPr>
            <a:spLocks noGrp="1"/>
          </p:cNvSpPr>
          <p:nvPr>
            <p:ph type="title"/>
          </p:nvPr>
        </p:nvSpPr>
        <p:spPr>
          <a:xfrm>
            <a:off x="381000" y="342900"/>
            <a:ext cx="7086600" cy="914400"/>
          </a:xfrm>
        </p:spPr>
        <p:txBody>
          <a:bodyPr/>
          <a:lstStyle/>
          <a:p>
            <a:r>
              <a:rPr lang="de-DE" dirty="0" smtClean="0"/>
              <a:t>United </a:t>
            </a:r>
            <a:r>
              <a:rPr lang="de-DE" dirty="0" err="1" smtClean="0"/>
              <a:t>Against</a:t>
            </a:r>
            <a:r>
              <a:rPr lang="de-DE" dirty="0" smtClean="0"/>
              <a:t> </a:t>
            </a:r>
            <a:r>
              <a:rPr lang="de-DE" dirty="0" err="1" smtClean="0"/>
              <a:t>Waste</a:t>
            </a:r>
            <a:endParaRPr lang="de-AT" dirty="0"/>
          </a:p>
        </p:txBody>
      </p:sp>
    </p:spTree>
    <p:extLst>
      <p:ext uri="{BB962C8B-B14F-4D97-AF65-F5344CB8AC3E}">
        <p14:creationId xmlns:p14="http://schemas.microsoft.com/office/powerpoint/2010/main" val="2400204328"/>
      </p:ext>
    </p:extLst>
  </p:cSld>
  <p:clrMapOvr>
    <a:masterClrMapping/>
  </p:clrMapOvr>
  <p:transition advTm="5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nhaltsplatzhalter 3"/>
          <p:cNvSpPr>
            <a:spLocks noGrp="1"/>
          </p:cNvSpPr>
          <p:nvPr>
            <p:ph idx="1"/>
          </p:nvPr>
        </p:nvSpPr>
        <p:spPr>
          <a:xfrm>
            <a:off x="467544" y="1412776"/>
            <a:ext cx="8385176" cy="4536504"/>
          </a:xfrm>
        </p:spPr>
        <p:txBody>
          <a:bodyPr/>
          <a:lstStyle/>
          <a:p>
            <a:pPr>
              <a:spcBef>
                <a:spcPts val="600"/>
              </a:spcBef>
              <a:spcAft>
                <a:spcPts val="600"/>
              </a:spcAft>
              <a:buSzPct val="90000"/>
            </a:pPr>
            <a:r>
              <a:rPr lang="de-AT" sz="2400" dirty="0" smtClean="0">
                <a:solidFill>
                  <a:schemeClr val="tx1"/>
                </a:solidFill>
                <a:latin typeface="Arial" panose="020B0604020202020204" pitchFamily="34" charset="0"/>
              </a:rPr>
              <a:t> Erhebung (durch BOKU) in 29 Betrieben</a:t>
            </a:r>
          </a:p>
          <a:p>
            <a:pPr lvl="1">
              <a:spcBef>
                <a:spcPts val="600"/>
              </a:spcBef>
              <a:spcAft>
                <a:spcPts val="600"/>
              </a:spcAft>
            </a:pPr>
            <a:r>
              <a:rPr lang="de-AT" sz="2000" dirty="0" smtClean="0">
                <a:solidFill>
                  <a:schemeClr val="tx1"/>
                </a:solidFill>
                <a:latin typeface="Arial" panose="020B0604020202020204" pitchFamily="34" charset="0"/>
              </a:rPr>
              <a:t>11 Großküchen, 10 Beherbergung, 8 Gastronomie</a:t>
            </a:r>
          </a:p>
          <a:p>
            <a:pPr lvl="1">
              <a:spcBef>
                <a:spcPts val="600"/>
              </a:spcBef>
              <a:spcAft>
                <a:spcPts val="600"/>
              </a:spcAft>
              <a:buSzPct val="90000"/>
            </a:pPr>
            <a:r>
              <a:rPr lang="de-AT" sz="2000" dirty="0">
                <a:solidFill>
                  <a:schemeClr val="tx1"/>
                </a:solidFill>
                <a:latin typeface="Arial" panose="020B0604020202020204" pitchFamily="34" charset="0"/>
              </a:rPr>
              <a:t>Abfälle nach Bereichen und Produktgruppen </a:t>
            </a:r>
            <a:r>
              <a:rPr lang="de-AT" sz="2000" dirty="0" smtClean="0">
                <a:solidFill>
                  <a:schemeClr val="tx1"/>
                </a:solidFill>
                <a:latin typeface="Arial" panose="020B0604020202020204" pitchFamily="34" charset="0"/>
              </a:rPr>
              <a:t>verwogen UND </a:t>
            </a:r>
            <a:r>
              <a:rPr lang="de-AT" sz="2000" dirty="0">
                <a:solidFill>
                  <a:schemeClr val="tx1"/>
                </a:solidFill>
                <a:latin typeface="Arial" panose="020B0604020202020204" pitchFamily="34" charset="0"/>
              </a:rPr>
              <a:t>mit ausgegebener Essensmenge verglichen</a:t>
            </a:r>
          </a:p>
          <a:p>
            <a:pPr>
              <a:spcBef>
                <a:spcPts val="600"/>
              </a:spcBef>
              <a:spcAft>
                <a:spcPts val="600"/>
              </a:spcAft>
              <a:buSzPct val="90000"/>
            </a:pPr>
            <a:r>
              <a:rPr lang="de-AT" sz="2400" dirty="0" smtClean="0">
                <a:solidFill>
                  <a:schemeClr val="tx1"/>
                </a:solidFill>
                <a:latin typeface="Arial" panose="020B0604020202020204" pitchFamily="34" charset="0"/>
              </a:rPr>
              <a:t>  Die </a:t>
            </a:r>
            <a:r>
              <a:rPr lang="de-AT" sz="2400" dirty="0">
                <a:solidFill>
                  <a:schemeClr val="tx1"/>
                </a:solidFill>
                <a:latin typeface="Arial" panose="020B0604020202020204" pitchFamily="34" charset="0"/>
              </a:rPr>
              <a:t>vermeidbaren Abfälle betragen </a:t>
            </a:r>
            <a:br>
              <a:rPr lang="de-AT" sz="2400" dirty="0">
                <a:solidFill>
                  <a:schemeClr val="tx1"/>
                </a:solidFill>
                <a:latin typeface="Arial" panose="020B0604020202020204" pitchFamily="34" charset="0"/>
              </a:rPr>
            </a:br>
            <a:r>
              <a:rPr lang="de-AT" sz="2400" dirty="0" smtClean="0">
                <a:solidFill>
                  <a:schemeClr val="tx1"/>
                </a:solidFill>
                <a:latin typeface="Arial" panose="020B0604020202020204" pitchFamily="34" charset="0"/>
              </a:rPr>
              <a:t>  5 - 45 </a:t>
            </a:r>
            <a:r>
              <a:rPr lang="de-AT" sz="2400" dirty="0">
                <a:solidFill>
                  <a:schemeClr val="tx1"/>
                </a:solidFill>
                <a:latin typeface="Arial" panose="020B0604020202020204" pitchFamily="34" charset="0"/>
              </a:rPr>
              <a:t>% der ausgegebenen Essensmenge!</a:t>
            </a:r>
          </a:p>
          <a:p>
            <a:pPr>
              <a:spcBef>
                <a:spcPts val="600"/>
              </a:spcBef>
              <a:spcAft>
                <a:spcPts val="600"/>
              </a:spcAft>
              <a:buSzPct val="90000"/>
            </a:pPr>
            <a:r>
              <a:rPr lang="de-AT" sz="2400" dirty="0" smtClean="0">
                <a:solidFill>
                  <a:schemeClr val="tx1"/>
                </a:solidFill>
                <a:latin typeface="Arial" panose="020B0604020202020204" pitchFamily="34" charset="0"/>
              </a:rPr>
              <a:t>  Hochgerechnet </a:t>
            </a:r>
            <a:r>
              <a:rPr lang="de-AT" sz="2400" dirty="0">
                <a:solidFill>
                  <a:schemeClr val="tx1"/>
                </a:solidFill>
                <a:latin typeface="Arial" panose="020B0604020202020204" pitchFamily="34" charset="0"/>
              </a:rPr>
              <a:t>auf Österreich sind das:</a:t>
            </a:r>
          </a:p>
          <a:p>
            <a:pPr lvl="1">
              <a:spcBef>
                <a:spcPts val="600"/>
              </a:spcBef>
              <a:spcAft>
                <a:spcPts val="600"/>
              </a:spcAft>
            </a:pPr>
            <a:r>
              <a:rPr lang="de-AT" sz="2000" dirty="0" smtClean="0">
                <a:solidFill>
                  <a:schemeClr val="tx1"/>
                </a:solidFill>
                <a:latin typeface="Arial" panose="020B0604020202020204" pitchFamily="34" charset="0"/>
              </a:rPr>
              <a:t>200.000 Tonnen </a:t>
            </a:r>
            <a:r>
              <a:rPr lang="de-AT" sz="2000" dirty="0">
                <a:solidFill>
                  <a:schemeClr val="tx1"/>
                </a:solidFill>
                <a:latin typeface="Arial" panose="020B0604020202020204" pitchFamily="34" charset="0"/>
              </a:rPr>
              <a:t>vermeidbare Abfälle pro </a:t>
            </a:r>
            <a:r>
              <a:rPr lang="de-AT" sz="2000" dirty="0" smtClean="0">
                <a:solidFill>
                  <a:schemeClr val="tx1"/>
                </a:solidFill>
                <a:latin typeface="Arial" panose="020B0604020202020204" pitchFamily="34" charset="0"/>
              </a:rPr>
              <a:t>Jahr </a:t>
            </a:r>
            <a:br>
              <a:rPr lang="de-AT" sz="2000" dirty="0" smtClean="0">
                <a:solidFill>
                  <a:schemeClr val="tx1"/>
                </a:solidFill>
                <a:latin typeface="Arial" panose="020B0604020202020204" pitchFamily="34" charset="0"/>
              </a:rPr>
            </a:br>
            <a:r>
              <a:rPr lang="de-AT" sz="2000" dirty="0" smtClean="0">
                <a:solidFill>
                  <a:schemeClr val="tx1"/>
                </a:solidFill>
                <a:latin typeface="Arial" panose="020B0604020202020204" pitchFamily="34" charset="0"/>
              </a:rPr>
              <a:t>(</a:t>
            </a:r>
            <a:r>
              <a:rPr lang="de-AT" sz="2000" dirty="0">
                <a:solidFill>
                  <a:schemeClr val="tx1"/>
                </a:solidFill>
                <a:latin typeface="Arial" panose="020B0604020202020204" pitchFamily="34" charset="0"/>
              </a:rPr>
              <a:t>inkl. Zubereitungsreste sogar </a:t>
            </a:r>
            <a:r>
              <a:rPr lang="de-AT" sz="2000" dirty="0" smtClean="0">
                <a:solidFill>
                  <a:schemeClr val="tx1"/>
                </a:solidFill>
                <a:latin typeface="Arial" panose="020B0604020202020204" pitchFamily="34" charset="0"/>
              </a:rPr>
              <a:t>280.000 Tonnen)</a:t>
            </a:r>
          </a:p>
          <a:p>
            <a:pPr lvl="1">
              <a:spcBef>
                <a:spcPts val="600"/>
              </a:spcBef>
              <a:spcAft>
                <a:spcPts val="600"/>
              </a:spcAft>
            </a:pPr>
            <a:r>
              <a:rPr lang="de-AT" sz="2000" dirty="0" smtClean="0">
                <a:solidFill>
                  <a:schemeClr val="tx1"/>
                </a:solidFill>
                <a:latin typeface="Arial" panose="020B0604020202020204" pitchFamily="34" charset="0"/>
              </a:rPr>
              <a:t>Entspricht einem Warenwert von 400 </a:t>
            </a:r>
            <a:r>
              <a:rPr lang="de-AT" sz="2000" dirty="0">
                <a:solidFill>
                  <a:schemeClr val="tx1"/>
                </a:solidFill>
                <a:latin typeface="Arial" panose="020B0604020202020204" pitchFamily="34" charset="0"/>
              </a:rPr>
              <a:t>Mio. Euro</a:t>
            </a:r>
          </a:p>
          <a:p>
            <a:pPr lvl="1"/>
            <a:endParaRPr lang="de-AT" dirty="0"/>
          </a:p>
          <a:p>
            <a:pPr marL="457200" lvl="1" indent="0">
              <a:buNone/>
            </a:pPr>
            <a:r>
              <a:rPr lang="de-AT" b="1" dirty="0" smtClean="0">
                <a:solidFill>
                  <a:srgbClr val="FF0000"/>
                </a:solidFill>
              </a:rPr>
              <a:t>    </a:t>
            </a:r>
          </a:p>
        </p:txBody>
      </p:sp>
      <p:sp>
        <p:nvSpPr>
          <p:cNvPr id="5" name="Titel 1"/>
          <p:cNvSpPr>
            <a:spLocks noGrp="1"/>
          </p:cNvSpPr>
          <p:nvPr>
            <p:ph type="title"/>
          </p:nvPr>
        </p:nvSpPr>
        <p:spPr>
          <a:xfrm>
            <a:off x="381000" y="342900"/>
            <a:ext cx="7086600" cy="914400"/>
          </a:xfrm>
        </p:spPr>
        <p:txBody>
          <a:bodyPr/>
          <a:lstStyle/>
          <a:p>
            <a:r>
              <a:rPr lang="de-DE" sz="2800" dirty="0">
                <a:solidFill>
                  <a:schemeClr val="bg1"/>
                </a:solidFill>
                <a:latin typeface="Arial" pitchFamily="34" charset="0"/>
              </a:rPr>
              <a:t>Ergebnisse Pilotprojekte</a:t>
            </a:r>
            <a:endParaRPr lang="de-AT" sz="2800" dirty="0">
              <a:solidFill>
                <a:schemeClr val="bg1"/>
              </a:solidFill>
              <a:latin typeface="Arial" pitchFamily="34" charset="0"/>
            </a:endParaRPr>
          </a:p>
        </p:txBody>
      </p:sp>
    </p:spTree>
    <p:extLst>
      <p:ext uri="{BB962C8B-B14F-4D97-AF65-F5344CB8AC3E}">
        <p14:creationId xmlns:p14="http://schemas.microsoft.com/office/powerpoint/2010/main" val="274461100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260648"/>
            <a:ext cx="7388768" cy="1008112"/>
          </a:xfrm>
        </p:spPr>
        <p:txBody>
          <a:bodyPr>
            <a:normAutofit/>
          </a:bodyPr>
          <a:lstStyle/>
          <a:p>
            <a:r>
              <a:rPr lang="de-AT" sz="2800" dirty="0" smtClean="0">
                <a:solidFill>
                  <a:schemeClr val="bg1"/>
                </a:solidFill>
                <a:latin typeface="Arial" panose="020B0604020202020204" pitchFamily="34" charset="0"/>
              </a:rPr>
              <a:t>Detailerkenntnisse und erste Empfehlungen für die Branche (1)</a:t>
            </a:r>
            <a:endParaRPr lang="de-AT" sz="2800" dirty="0">
              <a:solidFill>
                <a:schemeClr val="bg1"/>
              </a:solidFill>
              <a:latin typeface="Arial" panose="020B0604020202020204" pitchFamily="34" charset="0"/>
            </a:endParaRPr>
          </a:p>
        </p:txBody>
      </p:sp>
      <p:sp>
        <p:nvSpPr>
          <p:cNvPr id="3" name="Inhaltsplatzhalter 2"/>
          <p:cNvSpPr>
            <a:spLocks noGrp="1"/>
          </p:cNvSpPr>
          <p:nvPr>
            <p:ph idx="1"/>
          </p:nvPr>
        </p:nvSpPr>
        <p:spPr>
          <a:xfrm>
            <a:off x="467544" y="1844824"/>
            <a:ext cx="7994650" cy="3996444"/>
          </a:xfrm>
        </p:spPr>
        <p:txBody>
          <a:bodyPr/>
          <a:lstStyle/>
          <a:p>
            <a:pPr>
              <a:buFont typeface="Arial" panose="020B0604020202020204" pitchFamily="34" charset="0"/>
              <a:buChar char="•"/>
            </a:pPr>
            <a:r>
              <a:rPr lang="de-AT" sz="2400" dirty="0" smtClean="0">
                <a:solidFill>
                  <a:schemeClr val="tx1"/>
                </a:solidFill>
                <a:latin typeface="Arial" panose="020B0604020202020204" pitchFamily="34" charset="0"/>
              </a:rPr>
              <a:t>Hohes Einsparpotential: jährlich rund 10.000 Euro/ Betrieb nur beim Wareneinsatz</a:t>
            </a:r>
          </a:p>
          <a:p>
            <a:pPr lvl="1"/>
            <a:r>
              <a:rPr lang="de-AT" sz="2000" dirty="0" smtClean="0">
                <a:solidFill>
                  <a:schemeClr val="tx1"/>
                </a:solidFill>
                <a:latin typeface="Arial" panose="020B0604020202020204" pitchFamily="34" charset="0"/>
              </a:rPr>
              <a:t>Aber große Unterschiede: 5.000 bis über 100.000 Euro</a:t>
            </a:r>
          </a:p>
          <a:p>
            <a:pPr lvl="1"/>
            <a:endParaRPr lang="de-AT" sz="2000" dirty="0" smtClean="0">
              <a:solidFill>
                <a:schemeClr val="tx1"/>
              </a:solidFill>
              <a:latin typeface="Arial" panose="020B0604020202020204" pitchFamily="34" charset="0"/>
            </a:endParaRPr>
          </a:p>
          <a:p>
            <a:pPr>
              <a:buFont typeface="Arial" panose="020B0604020202020204" pitchFamily="34" charset="0"/>
              <a:buChar char="•"/>
            </a:pPr>
            <a:r>
              <a:rPr lang="de-AT" sz="2400" dirty="0" smtClean="0">
                <a:solidFill>
                  <a:schemeClr val="tx1"/>
                </a:solidFill>
                <a:latin typeface="Arial" panose="020B0604020202020204" pitchFamily="34" charset="0"/>
              </a:rPr>
              <a:t>Großküchen/Spitäler: zu große Portionen, zu viel produziertes Essen</a:t>
            </a:r>
          </a:p>
          <a:p>
            <a:pPr lvl="1"/>
            <a:r>
              <a:rPr lang="de-AT" sz="2000" dirty="0" smtClean="0">
                <a:solidFill>
                  <a:schemeClr val="tx1"/>
                </a:solidFill>
                <a:latin typeface="Arial" panose="020B0604020202020204" pitchFamily="34" charset="0"/>
              </a:rPr>
              <a:t>z.B. Portionsgröße wählbar machen und</a:t>
            </a:r>
            <a:br>
              <a:rPr lang="de-AT" sz="2000" dirty="0" smtClean="0">
                <a:solidFill>
                  <a:schemeClr val="tx1"/>
                </a:solidFill>
                <a:latin typeface="Arial" panose="020B0604020202020204" pitchFamily="34" charset="0"/>
              </a:rPr>
            </a:br>
            <a:r>
              <a:rPr lang="de-AT" sz="2000" dirty="0" smtClean="0">
                <a:solidFill>
                  <a:schemeClr val="tx1"/>
                </a:solidFill>
                <a:latin typeface="Arial" panose="020B0604020202020204" pitchFamily="34" charset="0"/>
              </a:rPr>
              <a:t>Standard-Portionen für Kranke/Alte anpassen</a:t>
            </a:r>
          </a:p>
          <a:p>
            <a:pPr lvl="1"/>
            <a:r>
              <a:rPr lang="de-AT" sz="2000" dirty="0" smtClean="0">
                <a:solidFill>
                  <a:schemeClr val="tx1"/>
                </a:solidFill>
                <a:latin typeface="Arial" panose="020B0604020202020204" pitchFamily="34" charset="0"/>
              </a:rPr>
              <a:t>kleinere Behältnisse in der Buffet-Ausgabe</a:t>
            </a:r>
          </a:p>
          <a:p>
            <a:pPr lvl="1"/>
            <a:r>
              <a:rPr lang="de-AT" sz="2000" dirty="0" smtClean="0">
                <a:solidFill>
                  <a:schemeClr val="tx1"/>
                </a:solidFill>
                <a:latin typeface="Arial" panose="020B0604020202020204" pitchFamily="34" charset="0"/>
              </a:rPr>
              <a:t>weniger Suppe am Buffet bzw. beim Abendmenü</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91832" y="3861048"/>
            <a:ext cx="2136849" cy="1605672"/>
          </a:xfrm>
          <a:prstGeom prst="rect">
            <a:avLst/>
          </a:prstGeom>
          <a:ln>
            <a:noFill/>
          </a:ln>
          <a:effectLst>
            <a:softEdge rad="112500"/>
          </a:effectLst>
        </p:spPr>
      </p:pic>
    </p:spTree>
    <p:extLst>
      <p:ext uri="{BB962C8B-B14F-4D97-AF65-F5344CB8AC3E}">
        <p14:creationId xmlns:p14="http://schemas.microsoft.com/office/powerpoint/2010/main" val="136863764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9552" y="1484784"/>
            <a:ext cx="7994650" cy="4324933"/>
          </a:xfrm>
        </p:spPr>
        <p:txBody>
          <a:bodyPr>
            <a:normAutofit/>
          </a:bodyPr>
          <a:lstStyle/>
          <a:p>
            <a:pPr>
              <a:spcBef>
                <a:spcPts val="600"/>
              </a:spcBef>
              <a:spcAft>
                <a:spcPts val="600"/>
              </a:spcAft>
              <a:buFont typeface="Arial" panose="020B0604020202020204" pitchFamily="34" charset="0"/>
              <a:buChar char="•"/>
            </a:pPr>
            <a:r>
              <a:rPr lang="de-AT" sz="2800" dirty="0" smtClean="0">
                <a:solidFill>
                  <a:schemeClr val="tx1"/>
                </a:solidFill>
                <a:latin typeface="Arial" panose="020B0604020202020204" pitchFamily="34" charset="0"/>
              </a:rPr>
              <a:t>Gastronomie: viel Fleisch kommt retour</a:t>
            </a:r>
          </a:p>
          <a:p>
            <a:pPr lvl="1">
              <a:spcBef>
                <a:spcPts val="0"/>
              </a:spcBef>
              <a:spcAft>
                <a:spcPts val="0"/>
              </a:spcAft>
            </a:pPr>
            <a:r>
              <a:rPr lang="de-AT" sz="2200" dirty="0" smtClean="0">
                <a:solidFill>
                  <a:schemeClr val="tx1"/>
                </a:solidFill>
                <a:latin typeface="Arial" panose="020B0604020202020204" pitchFamily="34" charset="0"/>
              </a:rPr>
              <a:t>Ursache sind XL-Portionen: Vorschlag wählbare Portionsgrößen, gratis Nachschlag?</a:t>
            </a:r>
          </a:p>
          <a:p>
            <a:pPr>
              <a:spcBef>
                <a:spcPts val="1200"/>
              </a:spcBef>
              <a:spcAft>
                <a:spcPts val="600"/>
              </a:spcAft>
              <a:buFont typeface="Arial" panose="020B0604020202020204" pitchFamily="34" charset="0"/>
              <a:buChar char="•"/>
            </a:pPr>
            <a:r>
              <a:rPr lang="de-AT" sz="2600" dirty="0">
                <a:solidFill>
                  <a:schemeClr val="tx1"/>
                </a:solidFill>
                <a:latin typeface="Arial" panose="020B0604020202020204" pitchFamily="34" charset="0"/>
              </a:rPr>
              <a:t>Gastronomie: viel Salat &amp; Beilagen kommen retour</a:t>
            </a:r>
          </a:p>
          <a:p>
            <a:pPr lvl="1">
              <a:spcBef>
                <a:spcPts val="0"/>
              </a:spcBef>
              <a:spcAft>
                <a:spcPts val="0"/>
              </a:spcAft>
            </a:pPr>
            <a:r>
              <a:rPr lang="de-AT" sz="2200" dirty="0" smtClean="0">
                <a:solidFill>
                  <a:schemeClr val="tx1"/>
                </a:solidFill>
                <a:latin typeface="Arial" panose="020B0604020202020204" pitchFamily="34" charset="0"/>
              </a:rPr>
              <a:t>Salat und Beilagen wählbar machen</a:t>
            </a:r>
          </a:p>
          <a:p>
            <a:pPr>
              <a:spcBef>
                <a:spcPts val="1200"/>
              </a:spcBef>
              <a:spcAft>
                <a:spcPts val="600"/>
              </a:spcAft>
              <a:buFont typeface="Arial" panose="020B0604020202020204" pitchFamily="34" charset="0"/>
              <a:buChar char="•"/>
            </a:pPr>
            <a:r>
              <a:rPr lang="de-AT" sz="2600" dirty="0">
                <a:solidFill>
                  <a:schemeClr val="tx1"/>
                </a:solidFill>
                <a:latin typeface="Arial" panose="020B0604020202020204" pitchFamily="34" charset="0"/>
              </a:rPr>
              <a:t>Beherbergung: viel </a:t>
            </a:r>
            <a:r>
              <a:rPr lang="de-AT" sz="2600" dirty="0" smtClean="0">
                <a:solidFill>
                  <a:schemeClr val="tx1"/>
                </a:solidFill>
                <a:latin typeface="Arial" panose="020B0604020202020204" pitchFamily="34" charset="0"/>
              </a:rPr>
              <a:t>Buffetreste,</a:t>
            </a:r>
            <a:br>
              <a:rPr lang="de-AT" sz="2600" dirty="0" smtClean="0">
                <a:solidFill>
                  <a:schemeClr val="tx1"/>
                </a:solidFill>
                <a:latin typeface="Arial" panose="020B0604020202020204" pitchFamily="34" charset="0"/>
              </a:rPr>
            </a:br>
            <a:r>
              <a:rPr lang="de-AT" sz="2600" dirty="0" smtClean="0">
                <a:solidFill>
                  <a:schemeClr val="tx1"/>
                </a:solidFill>
                <a:latin typeface="Arial" panose="020B0604020202020204" pitchFamily="34" charset="0"/>
              </a:rPr>
              <a:t>Beilagen </a:t>
            </a:r>
            <a:r>
              <a:rPr lang="de-AT" sz="2600" dirty="0">
                <a:solidFill>
                  <a:schemeClr val="tx1"/>
                </a:solidFill>
                <a:latin typeface="Arial" panose="020B0604020202020204" pitchFamily="34" charset="0"/>
              </a:rPr>
              <a:t>&amp; Getränke kommen retour</a:t>
            </a:r>
          </a:p>
          <a:p>
            <a:pPr lvl="1">
              <a:spcBef>
                <a:spcPts val="0"/>
              </a:spcBef>
              <a:spcAft>
                <a:spcPts val="0"/>
              </a:spcAft>
            </a:pPr>
            <a:r>
              <a:rPr lang="de-AT" sz="2200" dirty="0" smtClean="0">
                <a:solidFill>
                  <a:schemeClr val="tx1"/>
                </a:solidFill>
                <a:latin typeface="Arial" panose="020B0604020202020204" pitchFamily="34" charset="0"/>
              </a:rPr>
              <a:t>Weniger essbare Dekoration am Buffet</a:t>
            </a:r>
          </a:p>
          <a:p>
            <a:pPr lvl="1">
              <a:spcBef>
                <a:spcPts val="0"/>
              </a:spcBef>
              <a:spcAft>
                <a:spcPts val="0"/>
              </a:spcAft>
            </a:pPr>
            <a:r>
              <a:rPr lang="de-AT" sz="2200" dirty="0" smtClean="0">
                <a:solidFill>
                  <a:schemeClr val="tx1"/>
                </a:solidFill>
                <a:latin typeface="Arial" panose="020B0604020202020204" pitchFamily="34" charset="0"/>
              </a:rPr>
              <a:t>Milchprodukte, Kaffee u.a. nicht offen hinstellen</a:t>
            </a:r>
            <a:endParaRPr lang="de-AT" sz="2200" dirty="0">
              <a:solidFill>
                <a:schemeClr val="tx1"/>
              </a:solidFill>
              <a:latin typeface="Arial" panose="020B0604020202020204" pitchFamily="34" charset="0"/>
            </a:endParaRPr>
          </a:p>
        </p:txBody>
      </p:sp>
      <p:sp>
        <p:nvSpPr>
          <p:cNvPr id="5" name="Titel 1"/>
          <p:cNvSpPr>
            <a:spLocks noGrp="1"/>
          </p:cNvSpPr>
          <p:nvPr>
            <p:ph type="title"/>
          </p:nvPr>
        </p:nvSpPr>
        <p:spPr>
          <a:xfrm>
            <a:off x="539552" y="260648"/>
            <a:ext cx="7388768" cy="1008112"/>
          </a:xfrm>
        </p:spPr>
        <p:txBody>
          <a:bodyPr>
            <a:normAutofit/>
          </a:bodyPr>
          <a:lstStyle/>
          <a:p>
            <a:r>
              <a:rPr lang="de-AT" sz="2800" dirty="0" smtClean="0">
                <a:solidFill>
                  <a:schemeClr val="bg1"/>
                </a:solidFill>
                <a:latin typeface="Arial" panose="020B0604020202020204" pitchFamily="34" charset="0"/>
              </a:rPr>
              <a:t>Detailerkenntnisse und erste Empfehlungen für die Branche (2)</a:t>
            </a:r>
            <a:endParaRPr lang="de-AT" sz="2800" dirty="0">
              <a:solidFill>
                <a:schemeClr val="bg1"/>
              </a:solidFill>
              <a:latin typeface="Arial" panose="020B0604020202020204" pitchFamily="34"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8224" y="3429000"/>
            <a:ext cx="2515332" cy="1890073"/>
          </a:xfrm>
          <a:prstGeom prst="rect">
            <a:avLst/>
          </a:prstGeom>
          <a:ln>
            <a:noFill/>
          </a:ln>
          <a:effectLst>
            <a:softEdge rad="112500"/>
          </a:effectLst>
        </p:spPr>
      </p:pic>
    </p:spTree>
    <p:extLst>
      <p:ext uri="{BB962C8B-B14F-4D97-AF65-F5344CB8AC3E}">
        <p14:creationId xmlns:p14="http://schemas.microsoft.com/office/powerpoint/2010/main" val="288633059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nhaltsplatzhalter 3"/>
          <p:cNvSpPr>
            <a:spLocks noGrp="1"/>
          </p:cNvSpPr>
          <p:nvPr>
            <p:ph idx="1"/>
          </p:nvPr>
        </p:nvSpPr>
        <p:spPr>
          <a:xfrm>
            <a:off x="395536" y="1628800"/>
            <a:ext cx="7994650" cy="4324933"/>
          </a:xfrm>
        </p:spPr>
        <p:txBody>
          <a:bodyPr/>
          <a:lstStyle/>
          <a:p>
            <a:pPr>
              <a:spcBef>
                <a:spcPts val="600"/>
              </a:spcBef>
              <a:spcAft>
                <a:spcPts val="600"/>
              </a:spcAft>
              <a:buSzPct val="90000"/>
            </a:pPr>
            <a:r>
              <a:rPr lang="de-AT" sz="2800" dirty="0" smtClean="0">
                <a:solidFill>
                  <a:schemeClr val="tx1"/>
                </a:solidFill>
                <a:latin typeface="Arial" panose="020B0604020202020204" pitchFamily="34" charset="0"/>
              </a:rPr>
              <a:t> General-Ziel für Österreich bis 2020</a:t>
            </a:r>
          </a:p>
          <a:p>
            <a:pPr lvl="1">
              <a:spcBef>
                <a:spcPts val="600"/>
              </a:spcBef>
              <a:spcAft>
                <a:spcPts val="600"/>
              </a:spcAft>
              <a:buSzPct val="90000"/>
            </a:pPr>
            <a:r>
              <a:rPr lang="de-AT" sz="2200" dirty="0" smtClean="0">
                <a:solidFill>
                  <a:schemeClr val="tx1"/>
                </a:solidFill>
                <a:latin typeface="Arial" panose="020B0604020202020204" pitchFamily="34" charset="0"/>
              </a:rPr>
              <a:t>Reduktion vermeidbarer Lebensmittelabfälle in Gastronomie und Großküchen um die Hälfte</a:t>
            </a:r>
          </a:p>
          <a:p>
            <a:pPr>
              <a:spcBef>
                <a:spcPts val="600"/>
              </a:spcBef>
              <a:spcAft>
                <a:spcPts val="600"/>
              </a:spcAft>
              <a:buSzPct val="90000"/>
            </a:pPr>
            <a:r>
              <a:rPr lang="de-AT" sz="2800" dirty="0" smtClean="0">
                <a:solidFill>
                  <a:schemeClr val="tx1"/>
                </a:solidFill>
                <a:latin typeface="Arial" panose="020B0604020202020204" pitchFamily="34" charset="0"/>
              </a:rPr>
              <a:t> Operative </a:t>
            </a:r>
            <a:r>
              <a:rPr lang="de-AT" sz="2800" dirty="0">
                <a:solidFill>
                  <a:schemeClr val="tx1"/>
                </a:solidFill>
                <a:latin typeface="Arial" panose="020B0604020202020204" pitchFamily="34" charset="0"/>
              </a:rPr>
              <a:t>Ziele für 2015</a:t>
            </a:r>
          </a:p>
          <a:p>
            <a:pPr lvl="1">
              <a:spcBef>
                <a:spcPts val="600"/>
              </a:spcBef>
              <a:spcAft>
                <a:spcPts val="600"/>
              </a:spcAft>
              <a:buSzPct val="90000"/>
            </a:pPr>
            <a:r>
              <a:rPr lang="de-AT" sz="2200" dirty="0" smtClean="0">
                <a:solidFill>
                  <a:schemeClr val="tx1"/>
                </a:solidFill>
                <a:latin typeface="Arial" panose="020B0604020202020204" pitchFamily="34" charset="0"/>
              </a:rPr>
              <a:t>Ergebnisse aus den Tests in die Breite tragen</a:t>
            </a:r>
          </a:p>
          <a:p>
            <a:pPr lvl="2">
              <a:spcBef>
                <a:spcPts val="600"/>
              </a:spcBef>
              <a:spcAft>
                <a:spcPts val="600"/>
              </a:spcAft>
              <a:buSzPct val="90000"/>
            </a:pPr>
            <a:r>
              <a:rPr lang="de-AT" sz="2200" dirty="0">
                <a:solidFill>
                  <a:schemeClr val="tx1"/>
                </a:solidFill>
                <a:latin typeface="Arial" panose="020B0604020202020204" pitchFamily="34" charset="0"/>
              </a:rPr>
              <a:t>m</a:t>
            </a:r>
            <a:r>
              <a:rPr lang="de-AT" sz="2200" dirty="0" smtClean="0">
                <a:solidFill>
                  <a:schemeClr val="tx1"/>
                </a:solidFill>
                <a:latin typeface="Arial" panose="020B0604020202020204" pitchFamily="34" charset="0"/>
              </a:rPr>
              <a:t>it anschaulichen Maßnahmenansätzen und geeigneten Support-Tools zur Abfallvermeidung</a:t>
            </a:r>
          </a:p>
          <a:p>
            <a:pPr lvl="1">
              <a:spcBef>
                <a:spcPts val="600"/>
              </a:spcBef>
              <a:spcAft>
                <a:spcPts val="600"/>
              </a:spcAft>
              <a:buSzPct val="90000"/>
            </a:pPr>
            <a:r>
              <a:rPr lang="de-AT" sz="2200" dirty="0" smtClean="0">
                <a:solidFill>
                  <a:schemeClr val="tx1"/>
                </a:solidFill>
                <a:latin typeface="Arial" panose="020B0604020202020204" pitchFamily="34" charset="0"/>
              </a:rPr>
              <a:t>Die </a:t>
            </a:r>
            <a:r>
              <a:rPr lang="de-AT" sz="2200" dirty="0">
                <a:solidFill>
                  <a:schemeClr val="tx1"/>
                </a:solidFill>
                <a:latin typeface="Arial" panose="020B0604020202020204" pitchFamily="34" charset="0"/>
              </a:rPr>
              <a:t>Plattform weiter </a:t>
            </a:r>
            <a:r>
              <a:rPr lang="de-AT" sz="2200" dirty="0" smtClean="0">
                <a:solidFill>
                  <a:schemeClr val="tx1"/>
                </a:solidFill>
                <a:latin typeface="Arial" panose="020B0604020202020204" pitchFamily="34" charset="0"/>
              </a:rPr>
              <a:t>ausbauen und die Datenbasis verbessern.</a:t>
            </a:r>
            <a:endParaRPr lang="de-AT" sz="2200" dirty="0">
              <a:solidFill>
                <a:schemeClr val="tx1"/>
              </a:solidFill>
              <a:latin typeface="Arial" panose="020B0604020202020204" pitchFamily="34" charset="0"/>
            </a:endParaRPr>
          </a:p>
        </p:txBody>
      </p:sp>
      <p:sp>
        <p:nvSpPr>
          <p:cNvPr id="6" name="Titel 1"/>
          <p:cNvSpPr>
            <a:spLocks noGrp="1"/>
          </p:cNvSpPr>
          <p:nvPr>
            <p:ph type="title"/>
          </p:nvPr>
        </p:nvSpPr>
        <p:spPr>
          <a:xfrm>
            <a:off x="381000" y="342900"/>
            <a:ext cx="7086600" cy="914400"/>
          </a:xfrm>
        </p:spPr>
        <p:txBody>
          <a:bodyPr/>
          <a:lstStyle/>
          <a:p>
            <a:r>
              <a:rPr lang="de-DE" sz="2800" dirty="0" smtClean="0">
                <a:solidFill>
                  <a:schemeClr val="bg1"/>
                </a:solidFill>
                <a:latin typeface="Arial" pitchFamily="34" charset="0"/>
              </a:rPr>
              <a:t>Ziel 2015</a:t>
            </a:r>
            <a:endParaRPr lang="de-AT" sz="2800" dirty="0">
              <a:solidFill>
                <a:schemeClr val="bg1"/>
              </a:solidFill>
              <a:latin typeface="Arial" pitchFamily="34" charset="0"/>
            </a:endParaRPr>
          </a:p>
        </p:txBody>
      </p:sp>
    </p:spTree>
    <p:extLst>
      <p:ext uri="{BB962C8B-B14F-4D97-AF65-F5344CB8AC3E}">
        <p14:creationId xmlns:p14="http://schemas.microsoft.com/office/powerpoint/2010/main" val="186164489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"Für </a:t>
            </a:r>
            <a:r>
              <a:rPr lang="de-AT" dirty="0" err="1"/>
              <a:t>z’Haus</a:t>
            </a:r>
            <a:r>
              <a:rPr lang="de-AT" dirty="0"/>
              <a:t>" Box </a:t>
            </a:r>
          </a:p>
        </p:txBody>
      </p:sp>
      <p:pic>
        <p:nvPicPr>
          <p:cNvPr id="2050" name="Picture 2" descr="http://www.diegastroagentur.at/background/a/getimage/EFE7518A-34C2-830C-E866-A28E72BA95FC?type=w2p_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3" y="1628800"/>
            <a:ext cx="5039093" cy="43204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hteck 4"/>
          <p:cNvSpPr/>
          <p:nvPr/>
        </p:nvSpPr>
        <p:spPr>
          <a:xfrm>
            <a:off x="5837634" y="1772640"/>
            <a:ext cx="2592288" cy="3785652"/>
          </a:xfrm>
          <a:prstGeom prst="rect">
            <a:avLst/>
          </a:prstGeom>
        </p:spPr>
        <p:txBody>
          <a:bodyPr wrap="square">
            <a:spAutoFit/>
          </a:bodyPr>
          <a:lstStyle/>
          <a:p>
            <a:r>
              <a:rPr lang="de-DE" sz="1600" b="1" dirty="0">
                <a:latin typeface="Arial" panose="020B0604020202020204" pitchFamily="34" charset="0"/>
                <a:cs typeface="Arial" panose="020B0604020202020204" pitchFamily="34" charset="0"/>
              </a:rPr>
              <a:t>Beschreibung </a:t>
            </a:r>
          </a:p>
          <a:p>
            <a:r>
              <a:rPr lang="de-DE" sz="1600" dirty="0">
                <a:latin typeface="Arial" panose="020B0604020202020204" pitchFamily="34" charset="0"/>
                <a:cs typeface="Arial" panose="020B0604020202020204" pitchFamily="34" charset="0"/>
              </a:rPr>
              <a:t>Sie als Gastronom, wie auch wir wissen den Wert von Lebensmitteln zu schätzen. Mit der „Für </a:t>
            </a:r>
            <a:r>
              <a:rPr lang="de-DE" sz="1600" dirty="0" err="1">
                <a:latin typeface="Arial" panose="020B0604020202020204" pitchFamily="34" charset="0"/>
                <a:cs typeface="Arial" panose="020B0604020202020204" pitchFamily="34" charset="0"/>
              </a:rPr>
              <a:t>z’Haus</a:t>
            </a:r>
            <a:r>
              <a:rPr lang="de-DE" sz="1600" dirty="0">
                <a:latin typeface="Arial" panose="020B0604020202020204" pitchFamily="34" charset="0"/>
                <a:cs typeface="Arial" panose="020B0604020202020204" pitchFamily="34" charset="0"/>
              </a:rPr>
              <a:t>“ Box können Sie Ihren Gästen aktiv anbieten, Ihre „Reste“ vom Essen einzupacken. Lassen Sie uns mit dieser Box gemeinsam etwas dazu beitragen, dass die allgegenwärtige Verschwendung ein für alle Mal vom Tisch ist.</a:t>
            </a:r>
            <a:endParaRPr lang="de-DE" sz="1600" dirty="0">
              <a:effectLst/>
              <a:latin typeface="Arial" panose="020B0604020202020204" pitchFamily="34" charset="0"/>
              <a:cs typeface="Arial" panose="020B0604020202020204" pitchFamily="34" charset="0"/>
            </a:endParaRPr>
          </a:p>
        </p:txBody>
      </p:sp>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4286" t="12408" r="51869" b="76250"/>
          <a:stretch/>
        </p:blipFill>
        <p:spPr bwMode="auto">
          <a:xfrm rot="651664">
            <a:off x="3699013" y="473231"/>
            <a:ext cx="3883778" cy="1039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0452385"/>
      </p:ext>
    </p:extLst>
  </p:cSld>
  <p:clrMapOvr>
    <a:masterClrMapping/>
  </p:clrMapOvr>
  <p:transition advTm="5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Dumpstern</a:t>
            </a:r>
            <a:r>
              <a:rPr lang="de-DE" dirty="0" smtClean="0"/>
              <a:t> erlaubt…</a:t>
            </a:r>
            <a:endParaRPr lang="de-AT"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0372" t="15177" r="44788" b="42837"/>
          <a:stretch/>
        </p:blipFill>
        <p:spPr bwMode="auto">
          <a:xfrm>
            <a:off x="1154485" y="1440209"/>
            <a:ext cx="3096344" cy="4927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feld 3"/>
          <p:cNvSpPr txBox="1"/>
          <p:nvPr/>
        </p:nvSpPr>
        <p:spPr>
          <a:xfrm>
            <a:off x="4860032" y="2709040"/>
            <a:ext cx="3344185" cy="646331"/>
          </a:xfrm>
          <a:prstGeom prst="rect">
            <a:avLst/>
          </a:prstGeom>
          <a:noFill/>
        </p:spPr>
        <p:txBody>
          <a:bodyPr wrap="none" rtlCol="0">
            <a:spAutoFit/>
          </a:bodyPr>
          <a:lstStyle/>
          <a:p>
            <a:r>
              <a:rPr lang="de-AT" sz="1800" dirty="0" smtClean="0">
                <a:latin typeface="Arial" panose="020B0604020202020204" pitchFamily="34" charset="0"/>
                <a:cs typeface="Arial" panose="020B0604020202020204" pitchFamily="34" charset="0"/>
              </a:rPr>
              <a:t>Artikel der Zeitung „Österreich“</a:t>
            </a:r>
          </a:p>
          <a:p>
            <a:pPr algn="ctr"/>
            <a:r>
              <a:rPr lang="de-AT" sz="1800" dirty="0" smtClean="0">
                <a:latin typeface="Arial" panose="020B0604020202020204" pitchFamily="34" charset="0"/>
                <a:cs typeface="Arial" panose="020B0604020202020204" pitchFamily="34" charset="0"/>
              </a:rPr>
              <a:t>vom 13.04.2015</a:t>
            </a:r>
            <a:endParaRPr lang="de-AT"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1288690"/>
      </p:ext>
    </p:extLst>
  </p:cSld>
  <p:clrMapOvr>
    <a:masterClrMapping/>
  </p:clrMapOvr>
  <p:transition advTm="5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KRISENHERD - Küche </a:t>
            </a:r>
            <a:r>
              <a:rPr lang="de-AT" dirty="0"/>
              <a:t>für Alle</a:t>
            </a:r>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5" name="Grafik 1" descr="KRISENHERD-Küche für Alle"/>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50615" y="1484784"/>
            <a:ext cx="3306763" cy="47625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p:cNvSpPr/>
          <p:nvPr/>
        </p:nvSpPr>
        <p:spPr>
          <a:xfrm>
            <a:off x="4157836" y="5210363"/>
            <a:ext cx="4572000" cy="338554"/>
          </a:xfrm>
          <a:prstGeom prst="rect">
            <a:avLst/>
          </a:prstGeom>
        </p:spPr>
        <p:txBody>
          <a:bodyPr>
            <a:spAutoFit/>
          </a:bodyPr>
          <a:lstStyle/>
          <a:p>
            <a:r>
              <a:rPr lang="de-AT" sz="1600" u="sng" dirty="0">
                <a:latin typeface="Arial" panose="020B0604020202020204" pitchFamily="34" charset="0"/>
                <a:cs typeface="Arial" panose="020B0604020202020204" pitchFamily="34" charset="0"/>
              </a:rPr>
              <a:t>http://</a:t>
            </a:r>
            <a:r>
              <a:rPr lang="de-AT" sz="1600" u="sng" dirty="0" smtClean="0">
                <a:latin typeface="Arial" panose="020B0604020202020204" pitchFamily="34" charset="0"/>
                <a:cs typeface="Arial" panose="020B0604020202020204" pitchFamily="34" charset="0"/>
              </a:rPr>
              <a:t>spektral.at/event/krisenherd-kuche-fur-alle</a:t>
            </a:r>
            <a:endParaRPr lang="de-AT" u="sng" dirty="0" smtClean="0"/>
          </a:p>
        </p:txBody>
      </p:sp>
      <p:sp>
        <p:nvSpPr>
          <p:cNvPr id="5" name="Rechteck 4"/>
          <p:cNvSpPr/>
          <p:nvPr/>
        </p:nvSpPr>
        <p:spPr>
          <a:xfrm>
            <a:off x="4139952" y="1501656"/>
            <a:ext cx="4176464" cy="3539430"/>
          </a:xfrm>
          <a:prstGeom prst="rect">
            <a:avLst/>
          </a:prstGeom>
        </p:spPr>
        <p:txBody>
          <a:bodyPr wrap="square">
            <a:spAutoFit/>
          </a:bodyPr>
          <a:lstStyle/>
          <a:p>
            <a:r>
              <a:rPr lang="de-DE" sz="1600" dirty="0" smtClean="0">
                <a:latin typeface="Arial" panose="020B0604020202020204" pitchFamily="34" charset="0"/>
                <a:cs typeface="Arial" panose="020B0604020202020204" pitchFamily="34" charset="0"/>
              </a:rPr>
              <a:t>Was </a:t>
            </a:r>
            <a:r>
              <a:rPr lang="de-DE" sz="1600" dirty="0">
                <a:latin typeface="Arial" panose="020B0604020202020204" pitchFamily="34" charset="0"/>
                <a:cs typeface="Arial" panose="020B0604020202020204" pitchFamily="34" charset="0"/>
              </a:rPr>
              <a:t>ist der Krisenherd</a:t>
            </a:r>
            <a:r>
              <a:rPr lang="de-DE" sz="1600" dirty="0" smtClean="0">
                <a:latin typeface="Arial" panose="020B0604020202020204" pitchFamily="34" charset="0"/>
                <a:cs typeface="Arial" panose="020B0604020202020204" pitchFamily="34" charset="0"/>
              </a:rPr>
              <a:t>?</a:t>
            </a:r>
          </a:p>
          <a:p>
            <a:endParaRPr lang="de-DE" sz="1600"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Jeden Donnerstag gibt es ab jetzt für wenig bis kein Geld warme Mahlzeiten</a:t>
            </a:r>
            <a:r>
              <a:rPr lang="de-DE" sz="1600" dirty="0" smtClean="0">
                <a:latin typeface="Arial" panose="020B0604020202020204" pitchFamily="34" charset="0"/>
                <a:cs typeface="Arial" panose="020B0604020202020204" pitchFamily="34" charset="0"/>
              </a:rPr>
              <a:t>. Denn </a:t>
            </a:r>
            <a:r>
              <a:rPr lang="de-DE" sz="1600" b="1" dirty="0">
                <a:latin typeface="Arial" panose="020B0604020202020204" pitchFamily="34" charset="0"/>
                <a:cs typeface="Arial" panose="020B0604020202020204" pitchFamily="34" charset="0"/>
              </a:rPr>
              <a:t>es sollen sich möglichst alle Menschen, egal wie viel sie besitzen, gesundes Essen leisten können</a:t>
            </a:r>
            <a:r>
              <a:rPr lang="de-DE" sz="1600" b="1" dirty="0" smtClean="0">
                <a:latin typeface="Arial" panose="020B0604020202020204" pitchFamily="34" charset="0"/>
                <a:cs typeface="Arial" panose="020B0604020202020204" pitchFamily="34" charset="0"/>
              </a:rPr>
              <a:t>.</a:t>
            </a:r>
          </a:p>
          <a:p>
            <a:r>
              <a:rPr lang="de-DE" sz="1600" dirty="0">
                <a:latin typeface="Arial" panose="020B0604020202020204" pitchFamily="34" charset="0"/>
                <a:cs typeface="Arial" panose="020B0604020202020204" pitchFamily="34" charset="0"/>
              </a:rPr>
              <a:t/>
            </a: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Es wird gekocht, damit alle satt werden und nicht um Geld zu verdienen</a:t>
            </a:r>
            <a:r>
              <a:rPr lang="de-DE" sz="1600" dirty="0" smtClean="0">
                <a:latin typeface="Arial" panose="020B0604020202020204" pitchFamily="34" charset="0"/>
                <a:cs typeface="Arial" panose="020B0604020202020204" pitchFamily="34" charset="0"/>
              </a:rPr>
              <a:t>. Um </a:t>
            </a:r>
            <a:r>
              <a:rPr lang="de-DE" sz="1600" dirty="0">
                <a:latin typeface="Arial" panose="020B0604020202020204" pitchFamily="34" charset="0"/>
                <a:cs typeface="Arial" panose="020B0604020202020204" pitchFamily="34" charset="0"/>
              </a:rPr>
              <a:t>das verwirklichen zu können, versucht der </a:t>
            </a:r>
            <a:r>
              <a:rPr lang="de-DE" sz="1600" dirty="0" smtClean="0">
                <a:latin typeface="Arial" panose="020B0604020202020204" pitchFamily="34" charset="0"/>
                <a:cs typeface="Arial" panose="020B0604020202020204" pitchFamily="34" charset="0"/>
              </a:rPr>
              <a:t>Krisenherd </a:t>
            </a:r>
            <a:r>
              <a:rPr lang="de-DE" sz="1600" dirty="0">
                <a:latin typeface="Arial" panose="020B0604020202020204" pitchFamily="34" charset="0"/>
                <a:cs typeface="Arial" panose="020B0604020202020204" pitchFamily="34" charset="0"/>
              </a:rPr>
              <a:t>zum Teil auch aus </a:t>
            </a:r>
            <a:r>
              <a:rPr lang="de-DE" sz="1600" dirty="0" smtClean="0">
                <a:latin typeface="Arial" panose="020B0604020202020204" pitchFamily="34" charset="0"/>
                <a:cs typeface="Arial" panose="020B0604020202020204" pitchFamily="34" charset="0"/>
              </a:rPr>
              <a:t>wegge-worfenen </a:t>
            </a:r>
            <a:r>
              <a:rPr lang="de-DE" sz="1600" dirty="0">
                <a:latin typeface="Arial" panose="020B0604020202020204" pitchFamily="34" charset="0"/>
                <a:cs typeface="Arial" panose="020B0604020202020204" pitchFamily="34" charset="0"/>
              </a:rPr>
              <a:t>Lebensmitteln köstliche Speisen zu zaubern.</a:t>
            </a:r>
          </a:p>
        </p:txBody>
      </p:sp>
    </p:spTree>
    <p:extLst>
      <p:ext uri="{BB962C8B-B14F-4D97-AF65-F5344CB8AC3E}">
        <p14:creationId xmlns:p14="http://schemas.microsoft.com/office/powerpoint/2010/main" val="42181583"/>
      </p:ext>
    </p:extLst>
  </p:cSld>
  <p:clrMapOvr>
    <a:masterClrMapping/>
  </p:clrMapOvr>
  <p:transition advTm="5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Gemeinsames Kochen und Essen</a:t>
            </a:r>
            <a:endParaRPr lang="de-AT"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776" y="1124744"/>
            <a:ext cx="2918124" cy="5187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2875638"/>
      </p:ext>
    </p:extLst>
  </p:cSld>
  <p:clrMapOvr>
    <a:masterClrMapping/>
  </p:clrMapOvr>
  <p:transition advTm="5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1501" y="260648"/>
            <a:ext cx="7086600" cy="914400"/>
          </a:xfrm>
        </p:spPr>
        <p:txBody>
          <a:bodyPr/>
          <a:lstStyle/>
          <a:p>
            <a:r>
              <a:rPr lang="de-AT" dirty="0" smtClean="0"/>
              <a:t>Lebensmittelretter in Graz</a:t>
            </a:r>
            <a:endParaRPr lang="de-AT"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441" t="16170" r="30346" b="10922"/>
          <a:stretch/>
        </p:blipFill>
        <p:spPr bwMode="auto">
          <a:xfrm>
            <a:off x="467544" y="1052736"/>
            <a:ext cx="5256584" cy="5360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feld 2"/>
          <p:cNvSpPr txBox="1"/>
          <p:nvPr/>
        </p:nvSpPr>
        <p:spPr>
          <a:xfrm rot="726362">
            <a:off x="5730743" y="2979446"/>
            <a:ext cx="3414717" cy="400110"/>
          </a:xfrm>
          <a:prstGeom prst="rect">
            <a:avLst/>
          </a:prstGeom>
          <a:noFill/>
        </p:spPr>
        <p:txBody>
          <a:bodyPr wrap="none" rtlCol="0">
            <a:spAutoFit/>
          </a:bodyPr>
          <a:lstStyle/>
          <a:p>
            <a:r>
              <a:rPr lang="de-AT" sz="2000" b="1" dirty="0" smtClean="0">
                <a:latin typeface="Arial" panose="020B0604020202020204" pitchFamily="34" charset="0"/>
                <a:cs typeface="Arial" panose="020B0604020202020204" pitchFamily="34" charset="0"/>
              </a:rPr>
              <a:t>„</a:t>
            </a:r>
            <a:r>
              <a:rPr lang="de-AT" sz="2000" b="1" dirty="0" err="1" smtClean="0">
                <a:latin typeface="Arial" panose="020B0604020202020204" pitchFamily="34" charset="0"/>
                <a:cs typeface="Arial" panose="020B0604020202020204" pitchFamily="34" charset="0"/>
              </a:rPr>
              <a:t>Fairteilen</a:t>
            </a:r>
            <a:r>
              <a:rPr lang="de-AT" sz="2000" b="1" dirty="0" smtClean="0">
                <a:latin typeface="Arial" panose="020B0604020202020204" pitchFamily="34" charset="0"/>
                <a:cs typeface="Arial" panose="020B0604020202020204" pitchFamily="34" charset="0"/>
              </a:rPr>
              <a:t>“ im Stadtgebiet</a:t>
            </a:r>
            <a:endParaRPr lang="de-AT"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8831660"/>
      </p:ext>
    </p:extLst>
  </p:cSld>
  <p:clrMapOvr>
    <a:masterClrMapping/>
  </p:clrMapOvr>
  <p:transition advTm="5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3047" t="10139" r="24893" b="8750"/>
          <a:stretch/>
        </p:blipFill>
        <p:spPr bwMode="auto">
          <a:xfrm>
            <a:off x="251520" y="260648"/>
            <a:ext cx="6901755" cy="6048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rot="1012389">
            <a:off x="4642175" y="3054151"/>
            <a:ext cx="4346703" cy="461665"/>
          </a:xfrm>
          <a:prstGeom prst="rect">
            <a:avLst/>
          </a:prstGeom>
          <a:solidFill>
            <a:srgbClr val="FFFFFF"/>
          </a:solidFill>
        </p:spPr>
        <p:txBody>
          <a:bodyPr wrap="none" rtlCol="0">
            <a:spAutoFit/>
          </a:bodyPr>
          <a:lstStyle/>
          <a:p>
            <a:r>
              <a:rPr lang="de-AT" b="1" dirty="0" smtClean="0">
                <a:solidFill>
                  <a:srgbClr val="F35B1B"/>
                </a:solidFill>
              </a:rPr>
              <a:t>www.lebensmittel.steiermark.at</a:t>
            </a:r>
            <a:endParaRPr lang="de-AT" b="1" dirty="0">
              <a:solidFill>
                <a:srgbClr val="F35B1B"/>
              </a:solidFill>
            </a:endParaRPr>
          </a:p>
        </p:txBody>
      </p:sp>
    </p:spTree>
    <p:extLst>
      <p:ext uri="{BB962C8B-B14F-4D97-AF65-F5344CB8AC3E}">
        <p14:creationId xmlns:p14="http://schemas.microsoft.com/office/powerpoint/2010/main" val="426507798"/>
      </p:ext>
    </p:extLst>
  </p:cSld>
  <p:clrMapOvr>
    <a:masterClrMapping/>
  </p:clrMapOvr>
  <p:transition advTm="5000"/>
  <p:timing>
    <p:tnLst>
      <p:par>
        <p:cTn id="1" dur="indefinite" restart="never" nodeType="tmRoot"/>
      </p:par>
    </p:tnLst>
  </p:timing>
</p:sld>
</file>

<file path=ppt/theme/theme1.xml><?xml version="1.0" encoding="utf-8"?>
<a:theme xmlns:a="http://schemas.openxmlformats.org/drawingml/2006/main" name="A14_Vorlage_2012">
  <a:themeElements>
    <a:clrScheme name="Leere Prä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eere Präsentation">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Leere Präsentatio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eere Prä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eere Präsentatio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eere Präsentatio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eere Prä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eere Prä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eere Prä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A14_Vorlage_2012</Template>
  <TotalTime>0</TotalTime>
  <Pages>1</Pages>
  <Words>335</Words>
  <Application>Microsoft Office PowerPoint</Application>
  <PresentationFormat>Bildschirmpräsentation (4:3)</PresentationFormat>
  <Paragraphs>57</Paragraphs>
  <Slides>12</Slides>
  <Notes>2</Notes>
  <HiddenSlides>0</HiddenSlides>
  <MMClips>0</MMClips>
  <ScaleCrop>false</ScaleCrop>
  <HeadingPairs>
    <vt:vector size="4" baseType="variant">
      <vt:variant>
        <vt:lpstr>Design</vt:lpstr>
      </vt:variant>
      <vt:variant>
        <vt:i4>1</vt:i4>
      </vt:variant>
      <vt:variant>
        <vt:lpstr>Folientitel</vt:lpstr>
      </vt:variant>
      <vt:variant>
        <vt:i4>12</vt:i4>
      </vt:variant>
    </vt:vector>
  </HeadingPairs>
  <TitlesOfParts>
    <vt:vector size="13" baseType="lpstr">
      <vt:lpstr>A14_Vorlage_2012</vt:lpstr>
      <vt:lpstr>5. Treffen der steirischen Aktionsplattform „Lebensmittel sind kostbar“ am 19.05.2015  Steiermarkhof, Krottendorferstraße 81, 8052 Graz </vt:lpstr>
      <vt:lpstr>United Against Waste</vt:lpstr>
      <vt:lpstr>Ergebnisse Pilotprojekte</vt:lpstr>
      <vt:lpstr>Detailerkenntnisse und erste Empfehlungen für die Branche (1)</vt:lpstr>
      <vt:lpstr>Detailerkenntnisse und erste Empfehlungen für die Branche (2)</vt:lpstr>
      <vt:lpstr>Ziel 2015</vt:lpstr>
      <vt:lpstr>"Für z’Haus" Box </vt:lpstr>
      <vt:lpstr>Dumpstern erlaubt…</vt:lpstr>
      <vt:lpstr>KRISENHERD - Küche für Alle</vt:lpstr>
      <vt:lpstr>Gemeinsames Kochen und Essen</vt:lpstr>
      <vt:lpstr>Lebensmittelretter in Graz</vt:lpstr>
      <vt:lpstr>PowerPoint-Präsentation</vt:lpstr>
    </vt:vector>
  </TitlesOfParts>
  <Company>Land Steiermark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des Vortrages</dc:title>
  <dc:creator>Gaby Sokoll</dc:creator>
  <cp:lastModifiedBy>Gaby Sokoll</cp:lastModifiedBy>
  <cp:revision>20</cp:revision>
  <cp:lastPrinted>2015-05-18T08:59:59Z</cp:lastPrinted>
  <dcterms:created xsi:type="dcterms:W3CDTF">2015-05-11T08:03:18Z</dcterms:created>
  <dcterms:modified xsi:type="dcterms:W3CDTF">2015-05-18T14:04:13Z</dcterms:modified>
</cp:coreProperties>
</file>